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84"/>
  </p:notesMasterIdLst>
  <p:sldIdLst>
    <p:sldId id="256" r:id="rId2"/>
    <p:sldId id="294" r:id="rId3"/>
    <p:sldId id="295" r:id="rId4"/>
    <p:sldId id="296" r:id="rId5"/>
    <p:sldId id="297" r:id="rId6"/>
    <p:sldId id="299" r:id="rId7"/>
    <p:sldId id="300" r:id="rId8"/>
    <p:sldId id="301" r:id="rId9"/>
    <p:sldId id="302" r:id="rId10"/>
    <p:sldId id="311" r:id="rId11"/>
    <p:sldId id="304" r:id="rId12"/>
    <p:sldId id="305" r:id="rId13"/>
    <p:sldId id="306" r:id="rId14"/>
    <p:sldId id="307" r:id="rId15"/>
    <p:sldId id="312" r:id="rId16"/>
    <p:sldId id="309" r:id="rId17"/>
    <p:sldId id="310" r:id="rId18"/>
    <p:sldId id="313" r:id="rId19"/>
    <p:sldId id="314" r:id="rId20"/>
    <p:sldId id="315" r:id="rId21"/>
    <p:sldId id="316" r:id="rId22"/>
    <p:sldId id="317" r:id="rId23"/>
    <p:sldId id="318" r:id="rId24"/>
    <p:sldId id="319" r:id="rId25"/>
    <p:sldId id="320" r:id="rId26"/>
    <p:sldId id="321" r:id="rId27"/>
    <p:sldId id="322" r:id="rId28"/>
    <p:sldId id="324" r:id="rId29"/>
    <p:sldId id="323" r:id="rId30"/>
    <p:sldId id="325" r:id="rId31"/>
    <p:sldId id="326" r:id="rId32"/>
    <p:sldId id="327" r:id="rId33"/>
    <p:sldId id="328" r:id="rId34"/>
    <p:sldId id="263" r:id="rId35"/>
    <p:sldId id="264" r:id="rId36"/>
    <p:sldId id="270" r:id="rId37"/>
    <p:sldId id="265" r:id="rId38"/>
    <p:sldId id="266" r:id="rId39"/>
    <p:sldId id="268" r:id="rId40"/>
    <p:sldId id="267" r:id="rId41"/>
    <p:sldId id="269" r:id="rId42"/>
    <p:sldId id="329" r:id="rId43"/>
    <p:sldId id="330" r:id="rId44"/>
    <p:sldId id="331" r:id="rId45"/>
    <p:sldId id="272" r:id="rId46"/>
    <p:sldId id="273" r:id="rId47"/>
    <p:sldId id="275" r:id="rId48"/>
    <p:sldId id="276" r:id="rId49"/>
    <p:sldId id="277" r:id="rId50"/>
    <p:sldId id="278" r:id="rId51"/>
    <p:sldId id="279" r:id="rId52"/>
    <p:sldId id="280" r:id="rId53"/>
    <p:sldId id="283" r:id="rId54"/>
    <p:sldId id="284" r:id="rId55"/>
    <p:sldId id="286" r:id="rId56"/>
    <p:sldId id="287" r:id="rId57"/>
    <p:sldId id="288" r:id="rId58"/>
    <p:sldId id="289" r:id="rId59"/>
    <p:sldId id="290" r:id="rId60"/>
    <p:sldId id="291" r:id="rId61"/>
    <p:sldId id="292" r:id="rId62"/>
    <p:sldId id="332" r:id="rId63"/>
    <p:sldId id="333" r:id="rId64"/>
    <p:sldId id="334" r:id="rId65"/>
    <p:sldId id="336" r:id="rId66"/>
    <p:sldId id="337" r:id="rId67"/>
    <p:sldId id="338" r:id="rId68"/>
    <p:sldId id="339" r:id="rId69"/>
    <p:sldId id="340" r:id="rId70"/>
    <p:sldId id="348" r:id="rId71"/>
    <p:sldId id="349" r:id="rId72"/>
    <p:sldId id="350" r:id="rId73"/>
    <p:sldId id="351" r:id="rId74"/>
    <p:sldId id="352" r:id="rId75"/>
    <p:sldId id="353" r:id="rId76"/>
    <p:sldId id="354" r:id="rId77"/>
    <p:sldId id="341" r:id="rId78"/>
    <p:sldId id="342" r:id="rId79"/>
    <p:sldId id="343" r:id="rId80"/>
    <p:sldId id="347" r:id="rId81"/>
    <p:sldId id="345" r:id="rId82"/>
    <p:sldId id="346" r:id="rId83"/>
  </p:sldIdLst>
  <p:sldSz cx="12188825" cy="6858000"/>
  <p:notesSz cx="6858000" cy="9144000"/>
  <p:defaultTextStyle>
    <a:defPPr>
      <a:defRPr lang="en-US"/>
    </a:defPPr>
    <a:lvl1pPr marL="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683EB7B-6A2A-FD4A-9270-254626D48F17}">
          <p14:sldIdLst>
            <p14:sldId id="256"/>
            <p14:sldId id="294"/>
            <p14:sldId id="295"/>
            <p14:sldId id="296"/>
            <p14:sldId id="297"/>
            <p14:sldId id="299"/>
            <p14:sldId id="300"/>
            <p14:sldId id="301"/>
            <p14:sldId id="302"/>
            <p14:sldId id="311"/>
            <p14:sldId id="304"/>
            <p14:sldId id="305"/>
            <p14:sldId id="306"/>
            <p14:sldId id="307"/>
            <p14:sldId id="312"/>
            <p14:sldId id="309"/>
            <p14:sldId id="310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4"/>
            <p14:sldId id="323"/>
            <p14:sldId id="325"/>
            <p14:sldId id="326"/>
            <p14:sldId id="327"/>
            <p14:sldId id="328"/>
            <p14:sldId id="263"/>
            <p14:sldId id="264"/>
            <p14:sldId id="270"/>
            <p14:sldId id="265"/>
            <p14:sldId id="266"/>
            <p14:sldId id="268"/>
            <p14:sldId id="267"/>
            <p14:sldId id="269"/>
            <p14:sldId id="329"/>
            <p14:sldId id="330"/>
            <p14:sldId id="331"/>
            <p14:sldId id="272"/>
            <p14:sldId id="273"/>
            <p14:sldId id="275"/>
            <p14:sldId id="276"/>
            <p14:sldId id="277"/>
            <p14:sldId id="278"/>
            <p14:sldId id="279"/>
            <p14:sldId id="280"/>
            <p14:sldId id="283"/>
            <p14:sldId id="284"/>
            <p14:sldId id="286"/>
            <p14:sldId id="287"/>
            <p14:sldId id="288"/>
            <p14:sldId id="289"/>
            <p14:sldId id="290"/>
            <p14:sldId id="291"/>
            <p14:sldId id="292"/>
            <p14:sldId id="332"/>
            <p14:sldId id="333"/>
            <p14:sldId id="334"/>
            <p14:sldId id="336"/>
            <p14:sldId id="337"/>
            <p14:sldId id="338"/>
            <p14:sldId id="339"/>
            <p14:sldId id="340"/>
            <p14:sldId id="348"/>
            <p14:sldId id="349"/>
            <p14:sldId id="350"/>
            <p14:sldId id="351"/>
            <p14:sldId id="352"/>
            <p14:sldId id="353"/>
            <p14:sldId id="354"/>
            <p14:sldId id="341"/>
            <p14:sldId id="342"/>
            <p14:sldId id="343"/>
            <p14:sldId id="347"/>
            <p14:sldId id="345"/>
            <p14:sldId id="34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-728" y="-96"/>
      </p:cViewPr>
      <p:guideLst>
        <p:guide orient="horz" pos="216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notesMaster" Target="notesMasters/notesMaster1.xml"/><Relationship Id="rId85" Type="http://schemas.openxmlformats.org/officeDocument/2006/relationships/printerSettings" Target="printerSettings/printerSettings1.bin"/><Relationship Id="rId86" Type="http://schemas.openxmlformats.org/officeDocument/2006/relationships/presProps" Target="presProps.xml"/><Relationship Id="rId87" Type="http://schemas.openxmlformats.org/officeDocument/2006/relationships/viewProps" Target="viewProps.xml"/><Relationship Id="rId88" Type="http://schemas.openxmlformats.org/officeDocument/2006/relationships/theme" Target="theme/theme1.xml"/><Relationship Id="rId8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DA6CAF-3F0B-5047-A32C-33EF2AFA25E9}" type="datetimeFigureOut">
              <a:rPr lang="en-US" smtClean="0"/>
              <a:t>9/20/18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31B171-65C1-FD41-998C-7EF4CA8DB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0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Shape 3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1" name="Shape 3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6" name="Shape 3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1" name="Shape 4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8" name="Shape 4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hape 4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3" name="Shape 4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Shape 48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3" name="Shape 4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7" name="Shape 4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8" name="Shape 4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50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7" name="Shape 5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9" name="Shape 5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3" name="Shape 5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Shape 5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7" name="Shape 5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Shape 5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8" name="Shape 5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Shape 55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e6989cdc1_4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490663" y="914400"/>
            <a:ext cx="8124826" cy="4572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g3e6989cdc1_4_179:notes"/>
          <p:cNvSpPr txBox="1">
            <a:spLocks noGrp="1"/>
          </p:cNvSpPr>
          <p:nvPr>
            <p:ph type="body" idx="1"/>
          </p:nvPr>
        </p:nvSpPr>
        <p:spPr>
          <a:xfrm>
            <a:off x="514350" y="5791200"/>
            <a:ext cx="41148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g3e6989cdc1_4_179:notes"/>
          <p:cNvSpPr txBox="1">
            <a:spLocks noGrp="1"/>
          </p:cNvSpPr>
          <p:nvPr>
            <p:ph type="sldNum" idx="12"/>
          </p:nvPr>
        </p:nvSpPr>
        <p:spPr>
          <a:xfrm>
            <a:off x="2913460" y="11580284"/>
            <a:ext cx="222885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e6989cdc1_4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490663" y="914400"/>
            <a:ext cx="8124826" cy="4572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" name="Google Shape;298;g3e6989cdc1_4_210:notes"/>
          <p:cNvSpPr txBox="1">
            <a:spLocks noGrp="1"/>
          </p:cNvSpPr>
          <p:nvPr>
            <p:ph type="body" idx="1"/>
          </p:nvPr>
        </p:nvSpPr>
        <p:spPr>
          <a:xfrm>
            <a:off x="514350" y="5791200"/>
            <a:ext cx="41148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g3e6989cdc1_4_210:notes"/>
          <p:cNvSpPr txBox="1">
            <a:spLocks noGrp="1"/>
          </p:cNvSpPr>
          <p:nvPr>
            <p:ph type="sldNum" idx="12"/>
          </p:nvPr>
        </p:nvSpPr>
        <p:spPr>
          <a:xfrm>
            <a:off x="2913460" y="11580284"/>
            <a:ext cx="222885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e6989cdc1_4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490663" y="914400"/>
            <a:ext cx="8124826" cy="4572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6" name="Google Shape;346;g3e6989cdc1_4_257:notes"/>
          <p:cNvSpPr txBox="1">
            <a:spLocks noGrp="1"/>
          </p:cNvSpPr>
          <p:nvPr>
            <p:ph type="body" idx="1"/>
          </p:nvPr>
        </p:nvSpPr>
        <p:spPr>
          <a:xfrm>
            <a:off x="514350" y="5791200"/>
            <a:ext cx="41148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g3e6989cdc1_4_257:notes"/>
          <p:cNvSpPr txBox="1">
            <a:spLocks noGrp="1"/>
          </p:cNvSpPr>
          <p:nvPr>
            <p:ph type="sldNum" idx="12"/>
          </p:nvPr>
        </p:nvSpPr>
        <p:spPr>
          <a:xfrm>
            <a:off x="2913460" y="11580284"/>
            <a:ext cx="222885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e6989cdc1_4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490663" y="914400"/>
            <a:ext cx="8124826" cy="4572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3" name="Google Shape;443;g3e6989cdc1_4_353:notes"/>
          <p:cNvSpPr txBox="1">
            <a:spLocks noGrp="1"/>
          </p:cNvSpPr>
          <p:nvPr>
            <p:ph type="body" idx="1"/>
          </p:nvPr>
        </p:nvSpPr>
        <p:spPr>
          <a:xfrm>
            <a:off x="514350" y="5791200"/>
            <a:ext cx="41148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g3e6989cdc1_4_353:notes"/>
          <p:cNvSpPr txBox="1">
            <a:spLocks noGrp="1"/>
          </p:cNvSpPr>
          <p:nvPr>
            <p:ph type="sldNum" idx="12"/>
          </p:nvPr>
        </p:nvSpPr>
        <p:spPr>
          <a:xfrm>
            <a:off x="2913460" y="11580284"/>
            <a:ext cx="222885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3e6989cdc1_4_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490663" y="914400"/>
            <a:ext cx="8124826" cy="4572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8" name="Google Shape;498;g3e6989cdc1_4_407:notes"/>
          <p:cNvSpPr txBox="1">
            <a:spLocks noGrp="1"/>
          </p:cNvSpPr>
          <p:nvPr>
            <p:ph type="body" idx="1"/>
          </p:nvPr>
        </p:nvSpPr>
        <p:spPr>
          <a:xfrm>
            <a:off x="514350" y="5791200"/>
            <a:ext cx="41148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" name="Google Shape;499;g3e6989cdc1_4_407:notes"/>
          <p:cNvSpPr txBox="1">
            <a:spLocks noGrp="1"/>
          </p:cNvSpPr>
          <p:nvPr>
            <p:ph type="sldNum" idx="12"/>
          </p:nvPr>
        </p:nvSpPr>
        <p:spPr>
          <a:xfrm>
            <a:off x="2913460" y="11580284"/>
            <a:ext cx="222885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3e6989cdc1_4_469:notes"/>
          <p:cNvSpPr txBox="1">
            <a:spLocks noGrp="1"/>
          </p:cNvSpPr>
          <p:nvPr>
            <p:ph type="body" idx="1"/>
          </p:nvPr>
        </p:nvSpPr>
        <p:spPr>
          <a:xfrm>
            <a:off x="514350" y="5791200"/>
            <a:ext cx="4114800" cy="54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g3e6989cdc1_4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490663" y="914400"/>
            <a:ext cx="8124826" cy="4572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3e6989cdc1_4_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490663" y="914400"/>
            <a:ext cx="8124826" cy="4572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1" name="Google Shape;631;g3e6989cdc1_4_538:notes"/>
          <p:cNvSpPr txBox="1">
            <a:spLocks noGrp="1"/>
          </p:cNvSpPr>
          <p:nvPr>
            <p:ph type="body" idx="1"/>
          </p:nvPr>
        </p:nvSpPr>
        <p:spPr>
          <a:xfrm>
            <a:off x="514350" y="5791200"/>
            <a:ext cx="41148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2" name="Google Shape;632;g3e6989cdc1_4_538:notes"/>
          <p:cNvSpPr txBox="1">
            <a:spLocks noGrp="1"/>
          </p:cNvSpPr>
          <p:nvPr>
            <p:ph type="sldNum" idx="12"/>
          </p:nvPr>
        </p:nvSpPr>
        <p:spPr>
          <a:xfrm>
            <a:off x="2913460" y="11580284"/>
            <a:ext cx="222885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Shape 3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2" name="Shape 3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8" name="Shape 3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Shape 3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4" name="Shape 3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1" name="Shape 3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emf"/><Relationship Id="rId7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uilding-1132207_filter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1" y="0"/>
            <a:ext cx="12188825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-1" y="2085"/>
            <a:ext cx="12188824" cy="6858001"/>
          </a:xfrm>
          <a:prstGeom prst="rect">
            <a:avLst/>
          </a:prstGeom>
          <a:solidFill>
            <a:schemeClr val="tx1">
              <a:alpha val="60000"/>
            </a:schemeClr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 eaLnBrk="0" hangingPunct="0"/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8627905" y="1692340"/>
            <a:ext cx="3560810" cy="1235809"/>
          </a:xfrm>
          <a:prstGeom prst="rect">
            <a:avLst/>
          </a:prstGeom>
          <a:solidFill>
            <a:srgbClr val="BA0C28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 eaLnBrk="0" hangingPunct="0"/>
            <a:endParaRPr lang="en-US" dirty="0" smtClean="0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8627905" y="0"/>
            <a:ext cx="0" cy="6858000"/>
          </a:xfrm>
          <a:prstGeom prst="line">
            <a:avLst/>
          </a:prstGeom>
          <a:noFill/>
          <a:ln w="25400" algn="ctr">
            <a:solidFill>
              <a:schemeClr val="bg1"/>
            </a:solidFill>
            <a:round/>
            <a:headEnd/>
            <a:tailEnd/>
          </a:ln>
        </p:spPr>
      </p:cxnSp>
      <p:pic>
        <p:nvPicPr>
          <p:cNvPr id="16" name="Picture 15" descr="MapR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6594" y="2006755"/>
            <a:ext cx="2649062" cy="575470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 bwMode="auto">
          <a:xfrm>
            <a:off x="-110" y="4945468"/>
            <a:ext cx="8628015" cy="40870"/>
          </a:xfrm>
          <a:prstGeom prst="line">
            <a:avLst/>
          </a:prstGeom>
          <a:noFill/>
          <a:ln w="254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8" name="Straight Connector 17"/>
          <p:cNvCxnSpPr/>
          <p:nvPr/>
        </p:nvCxnSpPr>
        <p:spPr bwMode="auto">
          <a:xfrm>
            <a:off x="8627905" y="1671634"/>
            <a:ext cx="3560810" cy="6"/>
          </a:xfrm>
          <a:prstGeom prst="line">
            <a:avLst/>
          </a:prstGeom>
          <a:noFill/>
          <a:ln w="254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9" name="Straight Connector 18"/>
          <p:cNvCxnSpPr/>
          <p:nvPr/>
        </p:nvCxnSpPr>
        <p:spPr bwMode="auto">
          <a:xfrm>
            <a:off x="8627905" y="2928143"/>
            <a:ext cx="3560810" cy="6"/>
          </a:xfrm>
          <a:prstGeom prst="line">
            <a:avLst/>
          </a:prstGeom>
          <a:noFill/>
          <a:ln w="25400" algn="ctr">
            <a:solidFill>
              <a:schemeClr val="bg1"/>
            </a:solidFill>
            <a:round/>
            <a:headEnd/>
            <a:tailEnd/>
          </a:ln>
        </p:spPr>
      </p:cxnSp>
      <p:sp>
        <p:nvSpPr>
          <p:cNvPr id="20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52744" y="5253741"/>
            <a:ext cx="6425841" cy="943232"/>
          </a:xfrm>
          <a:ln>
            <a:noFill/>
          </a:ln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400" b="1" baseline="0">
                <a:solidFill>
                  <a:schemeClr val="bg1">
                    <a:alpha val="90000"/>
                  </a:schemeClr>
                </a:solidFill>
                <a:latin typeface="Arial"/>
                <a:cs typeface="Arial"/>
              </a:defRPr>
            </a:lvl1pPr>
            <a:lvl2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>
              <a:buNone/>
              <a:defRPr>
                <a:solidFill>
                  <a:schemeClr val="bg1"/>
                </a:solidFill>
              </a:defRPr>
            </a:lvl3pPr>
            <a:lvl4pPr marL="228591" indent="0"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Speaker Name</a:t>
            </a:r>
          </a:p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10" hasCustomPrompt="1"/>
          </p:nvPr>
        </p:nvSpPr>
        <p:spPr bwMode="black">
          <a:xfrm>
            <a:off x="552744" y="1936980"/>
            <a:ext cx="6425841" cy="2225798"/>
          </a:xfrm>
          <a:ln>
            <a:noFill/>
          </a:ln>
        </p:spPr>
        <p:txBody>
          <a:bodyPr anchor="t" anchorCtr="0">
            <a:normAutofit/>
          </a:bodyPr>
          <a:lstStyle>
            <a:lvl1pPr marL="0" indent="0" algn="l">
              <a:buNone/>
              <a:tabLst>
                <a:tab pos="2916116" algn="l"/>
              </a:tabLst>
              <a:defRPr sz="3600" b="1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buNone/>
              <a:defRPr sz="2400"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  <a:latin typeface="+mj-lt"/>
              </a:defRPr>
            </a:lvl3pPr>
            <a:lvl4pPr>
              <a:defRPr>
                <a:solidFill>
                  <a:schemeClr val="accent2"/>
                </a:solidFill>
                <a:latin typeface="+mj-lt"/>
              </a:defRPr>
            </a:lvl4pPr>
            <a:lvl5pPr>
              <a:defRPr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97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ettyImages-164456141_Red-01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88825" cy="6499387"/>
          </a:xfrm>
          <a:prstGeom prst="rect">
            <a:avLst/>
          </a:prstGeom>
        </p:spPr>
      </p:pic>
      <p:sp>
        <p:nvSpPr>
          <p:cNvPr id="84" name="TextBox 83" hidden="1"/>
          <p:cNvSpPr txBox="1"/>
          <p:nvPr/>
        </p:nvSpPr>
        <p:spPr>
          <a:xfrm>
            <a:off x="11621914" y="6639465"/>
            <a:ext cx="109712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fld id="{342FB9F6-3526-4818-B864-6624DDD159B3}" type="slidenum">
              <a:rPr lang="en-US" sz="700" smtClean="0">
                <a:solidFill>
                  <a:schemeClr val="bg1"/>
                </a:solidFill>
                <a:latin typeface="+mn-lt"/>
              </a:rPr>
              <a:t>‹#›</a:t>
            </a:fld>
            <a:endParaRPr lang="en-US" sz="7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16096" y="2909235"/>
            <a:ext cx="9763031" cy="643253"/>
          </a:xfrm>
        </p:spPr>
        <p:txBody>
          <a:bodyPr anchor="ctr">
            <a:noAutofit/>
          </a:bodyPr>
          <a:lstStyle>
            <a:lvl1pPr marL="0" indent="0" algn="l" defTabSz="914361" rtl="0" eaLnBrk="1" latinLnBrk="0" hangingPunct="1">
              <a:lnSpc>
                <a:spcPct val="95000"/>
              </a:lnSpc>
              <a:spcBef>
                <a:spcPts val="0"/>
              </a:spcBef>
              <a:buNone/>
              <a:defRPr lang="en-US" sz="3800" b="1" kern="1200" baseline="0" dirty="0" smtClean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 dirty="0" smtClean="0"/>
              <a:t>TRANSITION SLIDE OPTION 1</a:t>
            </a:r>
            <a:endParaRPr lang="en-US" dirty="0"/>
          </a:p>
        </p:txBody>
      </p:sp>
      <p:sp>
        <p:nvSpPr>
          <p:cNvPr id="12" name="TextBox 11" hidden="1"/>
          <p:cNvSpPr txBox="1"/>
          <p:nvPr/>
        </p:nvSpPr>
        <p:spPr>
          <a:xfrm>
            <a:off x="11621914" y="6639465"/>
            <a:ext cx="109712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fld id="{342FB9F6-3526-4818-B864-6624DDD159B3}" type="slidenum">
              <a:rPr lang="en-US" sz="700" smtClean="0">
                <a:solidFill>
                  <a:schemeClr val="bg1"/>
                </a:solidFill>
                <a:latin typeface="+mn-lt"/>
              </a:rPr>
              <a:t>‹#›</a:t>
            </a:fld>
            <a:endParaRPr lang="en-US" sz="70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8326219" y="0"/>
            <a:ext cx="0" cy="6499386"/>
          </a:xfrm>
          <a:prstGeom prst="line">
            <a:avLst/>
          </a:prstGeom>
          <a:noFill/>
          <a:ln w="254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6" name="Straight Connector 5"/>
          <p:cNvCxnSpPr/>
          <p:nvPr/>
        </p:nvCxnSpPr>
        <p:spPr bwMode="auto">
          <a:xfrm>
            <a:off x="8326219" y="1931243"/>
            <a:ext cx="3862606" cy="0"/>
          </a:xfrm>
          <a:prstGeom prst="line">
            <a:avLst/>
          </a:prstGeom>
          <a:noFill/>
          <a:ln w="254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7" name="Straight Connector 6"/>
          <p:cNvCxnSpPr/>
          <p:nvPr/>
        </p:nvCxnSpPr>
        <p:spPr bwMode="auto">
          <a:xfrm>
            <a:off x="0" y="4984497"/>
            <a:ext cx="8326219" cy="0"/>
          </a:xfrm>
          <a:prstGeom prst="line">
            <a:avLst/>
          </a:prstGeom>
          <a:noFill/>
          <a:ln w="254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9" name="Straight Connector 8"/>
          <p:cNvCxnSpPr/>
          <p:nvPr/>
        </p:nvCxnSpPr>
        <p:spPr bwMode="auto">
          <a:xfrm>
            <a:off x="8326219" y="3812951"/>
            <a:ext cx="3862606" cy="0"/>
          </a:xfrm>
          <a:prstGeom prst="line">
            <a:avLst/>
          </a:prstGeom>
          <a:noFill/>
          <a:ln w="254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13" name="Straight Connector 12"/>
          <p:cNvCxnSpPr/>
          <p:nvPr/>
        </p:nvCxnSpPr>
        <p:spPr bwMode="auto">
          <a:xfrm>
            <a:off x="0" y="6499386"/>
            <a:ext cx="12188825" cy="0"/>
          </a:xfrm>
          <a:prstGeom prst="line">
            <a:avLst/>
          </a:prstGeom>
          <a:noFill/>
          <a:ln w="25400" algn="ctr">
            <a:solidFill>
              <a:srgbClr val="FFFFFF"/>
            </a:solidFill>
            <a:round/>
            <a:headEnd/>
            <a:tailEnd/>
          </a:ln>
        </p:spPr>
      </p:cxnSp>
      <p:pic>
        <p:nvPicPr>
          <p:cNvPr id="19" name="Picture 18" descr="DifferentThanOthers-0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5986" y="5553111"/>
            <a:ext cx="1367763" cy="573054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 bwMode="auto">
          <a:xfrm>
            <a:off x="11188757" y="1931243"/>
            <a:ext cx="0" cy="1881708"/>
          </a:xfrm>
          <a:prstGeom prst="line">
            <a:avLst/>
          </a:prstGeom>
          <a:noFill/>
          <a:ln w="25400" algn="ctr">
            <a:solidFill>
              <a:schemeClr val="bg1"/>
            </a:solidFill>
            <a:round/>
            <a:headEnd/>
            <a:tailEnd/>
          </a:ln>
        </p:spPr>
      </p:cxnSp>
      <p:sp>
        <p:nvSpPr>
          <p:cNvPr id="14" name="Rectangle 13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gradFill flip="none" rotWithShape="1">
            <a:gsLst>
              <a:gs pos="100000">
                <a:srgbClr val="34617C"/>
              </a:gs>
              <a:gs pos="1250">
                <a:srgbClr val="4887AE"/>
              </a:gs>
              <a:gs pos="32000">
                <a:schemeClr val="accent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2000" b="1" dirty="0" smtClean="0"/>
          </a:p>
        </p:txBody>
      </p:sp>
      <p:pic>
        <p:nvPicPr>
          <p:cNvPr id="15" name="Picture 2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998"/>
          <a:stretch/>
        </p:blipFill>
        <p:spPr bwMode="auto">
          <a:xfrm>
            <a:off x="-1197" y="1"/>
            <a:ext cx="12188825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 hidden="1"/>
          <p:cNvSpPr txBox="1"/>
          <p:nvPr userDrawn="1"/>
        </p:nvSpPr>
        <p:spPr>
          <a:xfrm>
            <a:off x="11621914" y="6639465"/>
            <a:ext cx="109712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fld id="{342FB9F6-3526-4818-B864-6624DDD159B3}" type="slidenum">
              <a:rPr lang="en-US" sz="700" smtClean="0">
                <a:solidFill>
                  <a:schemeClr val="bg1"/>
                </a:solidFill>
                <a:latin typeface="+mn-lt"/>
              </a:rPr>
              <a:t>‹#›</a:t>
            </a:fld>
            <a:endParaRPr lang="en-US" sz="7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7" name="Picture 2" descr="C:\Users\Annette.DUARTE\Desktop\MapR\PNG\white_lines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957291" y="757857"/>
            <a:ext cx="2230338" cy="223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MapR006_DphIV_app_ppt_elephant_rgb128-161-182.eps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3B6E8E">
                <a:tint val="45000"/>
                <a:satMod val="400000"/>
              </a:srgbClr>
            </a:duotone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761" y="6445252"/>
            <a:ext cx="424174" cy="277641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8462963" y="6540138"/>
            <a:ext cx="2360059" cy="1436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solidFill>
                  <a:schemeClr val="bg1"/>
                </a:solidFill>
                <a:latin typeface="+mn-lt"/>
              </a:rPr>
              <a:t>© 2014 MapR Technologies</a:t>
            </a:r>
            <a:endParaRPr lang="en-US" sz="9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1" name="Picture 20" descr="MapR006_DphIV_app_ppt_logotype_rgbRED_noBox.eps"/>
          <p:cNvPicPr>
            <a:picLocks noChangeAspect="1"/>
          </p:cNvPicPr>
          <p:nvPr userDrawn="1"/>
        </p:nvPicPr>
        <p:blipFill>
          <a:blip r:embed="rId7" cstate="print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800" y="6516370"/>
            <a:ext cx="831850" cy="21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3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de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2121" y="1198166"/>
            <a:ext cx="11010998" cy="4927999"/>
          </a:xfrm>
          <a:solidFill>
            <a:srgbClr val="CCCCCC"/>
          </a:solidFill>
          <a:ln w="28575" cmpd="sng">
            <a:noFill/>
          </a:ln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rgbClr val="000000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tx2"/>
                </a:solidFill>
                <a:latin typeface="Georgia"/>
                <a:cs typeface="Georgia"/>
              </a:defRPr>
            </a:lvl2pPr>
            <a:lvl3pPr>
              <a:defRPr>
                <a:solidFill>
                  <a:schemeClr val="tx2"/>
                </a:solidFill>
                <a:latin typeface="Georgia"/>
                <a:cs typeface="Georgia"/>
              </a:defRPr>
            </a:lvl3pPr>
            <a:lvl4pPr>
              <a:defRPr>
                <a:solidFill>
                  <a:schemeClr val="tx2"/>
                </a:solidFill>
                <a:latin typeface="Georgia"/>
                <a:cs typeface="Georgia"/>
              </a:defRPr>
            </a:lvl4pPr>
            <a:lvl5pPr>
              <a:defRPr>
                <a:solidFill>
                  <a:schemeClr val="tx2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0359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Example with By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772121" y="1109962"/>
            <a:ext cx="11010997" cy="44181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latin typeface="Arial"/>
                <a:cs typeface="Arial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2120" y="1639982"/>
            <a:ext cx="11010997" cy="4486183"/>
          </a:xfrm>
          <a:solidFill>
            <a:srgbClr val="CCCCCC"/>
          </a:solidFill>
          <a:ln w="28575" cmpd="sng">
            <a:noFill/>
          </a:ln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rgbClr val="000000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tx2"/>
                </a:solidFill>
                <a:latin typeface="Georgia"/>
                <a:cs typeface="Georgia"/>
              </a:defRPr>
            </a:lvl2pPr>
            <a:lvl3pPr>
              <a:defRPr>
                <a:solidFill>
                  <a:schemeClr val="tx2"/>
                </a:solidFill>
                <a:latin typeface="Georgia"/>
                <a:cs typeface="Georgia"/>
              </a:defRPr>
            </a:lvl3pPr>
            <a:lvl4pPr>
              <a:defRPr>
                <a:solidFill>
                  <a:schemeClr val="tx2"/>
                </a:solidFill>
                <a:latin typeface="Georgia"/>
                <a:cs typeface="Georgia"/>
              </a:defRPr>
            </a:lvl4pPr>
            <a:lvl5pPr>
              <a:defRPr>
                <a:solidFill>
                  <a:schemeClr val="tx2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2765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3" name="Picture 2" descr="Stocksy_comp_828280_filter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55109" y="1358832"/>
            <a:ext cx="3633716" cy="513311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 bwMode="auto">
          <a:xfrm>
            <a:off x="3544510" y="1358833"/>
            <a:ext cx="0" cy="3261421"/>
          </a:xfrm>
          <a:prstGeom prst="line">
            <a:avLst/>
          </a:prstGeom>
          <a:noFill/>
          <a:ln w="25400" algn="ctr">
            <a:solidFill>
              <a:srgbClr val="A7A8AA"/>
            </a:solidFill>
            <a:round/>
            <a:headEnd/>
            <a:tailEnd/>
          </a:ln>
        </p:spPr>
      </p:cxnSp>
      <p:cxnSp>
        <p:nvCxnSpPr>
          <p:cNvPr id="7" name="Straight Connector 6"/>
          <p:cNvCxnSpPr/>
          <p:nvPr/>
        </p:nvCxnSpPr>
        <p:spPr bwMode="auto">
          <a:xfrm>
            <a:off x="0" y="1358369"/>
            <a:ext cx="12188825" cy="0"/>
          </a:xfrm>
          <a:prstGeom prst="line">
            <a:avLst/>
          </a:prstGeom>
          <a:noFill/>
          <a:ln w="25400" algn="ctr">
            <a:solidFill>
              <a:srgbClr val="A7A8AA"/>
            </a:solidFill>
            <a:round/>
            <a:headEnd/>
            <a:tailEnd/>
          </a:ln>
        </p:spPr>
      </p:cxnSp>
      <p:cxnSp>
        <p:nvCxnSpPr>
          <p:cNvPr id="8" name="Straight Connector 7"/>
          <p:cNvCxnSpPr/>
          <p:nvPr/>
        </p:nvCxnSpPr>
        <p:spPr bwMode="auto">
          <a:xfrm>
            <a:off x="0" y="4620254"/>
            <a:ext cx="8555109" cy="0"/>
          </a:xfrm>
          <a:prstGeom prst="line">
            <a:avLst/>
          </a:prstGeom>
          <a:noFill/>
          <a:ln w="25400" algn="ctr">
            <a:solidFill>
              <a:srgbClr val="A7A8AA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389332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xels-photo-24495_filter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7" y="11758"/>
            <a:ext cx="12188825" cy="64919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2467857" y="1512068"/>
            <a:ext cx="3745382" cy="1178671"/>
          </a:xfrm>
          <a:prstGeom prst="rect">
            <a:avLst/>
          </a:prstGeom>
          <a:solidFill>
            <a:srgbClr val="BA0C28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 eaLnBrk="0" hangingPunct="0"/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451830" y="2909235"/>
            <a:ext cx="10027298" cy="643253"/>
          </a:xfrm>
          <a:prstGeom prst="rect">
            <a:avLst/>
          </a:prstGeom>
        </p:spPr>
        <p:txBody>
          <a:bodyPr/>
          <a:lstStyle>
            <a:lvl1pPr marL="344488" indent="-344488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1pPr>
            <a:lvl2pPr marL="801688" indent="-379413" algn="l" defTabSz="609493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2pPr>
            <a:lvl3pPr marL="1138238" indent="-303213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3pPr>
            <a:lvl4pPr marL="1490663" indent="-303213" algn="l" defTabSz="609493" rtl="0" eaLnBrk="1" latinLnBrk="0" hangingPunct="1">
              <a:spcBef>
                <a:spcPct val="20000"/>
              </a:spcBef>
              <a:buFont typeface="Arial"/>
              <a:buChar char="–"/>
              <a:tabLst>
                <a:tab pos="1604963" algn="l"/>
              </a:tabLst>
              <a:defRPr sz="18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4pPr>
            <a:lvl5pPr marL="1835150" indent="-303213" algn="l" defTabSz="609493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5pPr>
            <a:lvl6pPr marL="335221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FFFFFF"/>
                </a:solidFill>
              </a:rPr>
              <a:t>Q&amp;A</a:t>
            </a:r>
            <a:endParaRPr lang="en-US" b="1" dirty="0">
              <a:solidFill>
                <a:srgbClr val="FFFF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467857" y="0"/>
            <a:ext cx="0" cy="6491946"/>
          </a:xfrm>
          <a:prstGeom prst="line">
            <a:avLst/>
          </a:prstGeom>
          <a:noFill/>
          <a:ln w="25400" algn="ctr">
            <a:solidFill>
              <a:srgbClr val="FFFFFF"/>
            </a:solidFill>
            <a:round/>
            <a:headEnd/>
            <a:tailEnd/>
          </a:ln>
        </p:spPr>
      </p:cxnSp>
      <p:cxnSp>
        <p:nvCxnSpPr>
          <p:cNvPr id="7" name="Straight Connector 6"/>
          <p:cNvCxnSpPr/>
          <p:nvPr/>
        </p:nvCxnSpPr>
        <p:spPr bwMode="auto">
          <a:xfrm>
            <a:off x="2467857" y="1512068"/>
            <a:ext cx="3725845" cy="0"/>
          </a:xfrm>
          <a:prstGeom prst="line">
            <a:avLst/>
          </a:prstGeom>
          <a:noFill/>
          <a:ln w="25400" algn="ctr">
            <a:solidFill>
              <a:srgbClr val="FFFFFF"/>
            </a:solidFill>
            <a:round/>
            <a:headEnd/>
            <a:tailEnd/>
          </a:ln>
        </p:spPr>
      </p:cxnSp>
      <p:cxnSp>
        <p:nvCxnSpPr>
          <p:cNvPr id="8" name="Straight Connector 7"/>
          <p:cNvCxnSpPr/>
          <p:nvPr/>
        </p:nvCxnSpPr>
        <p:spPr bwMode="auto">
          <a:xfrm>
            <a:off x="6213239" y="0"/>
            <a:ext cx="0" cy="6491946"/>
          </a:xfrm>
          <a:prstGeom prst="line">
            <a:avLst/>
          </a:prstGeom>
          <a:noFill/>
          <a:ln w="25400" algn="ctr">
            <a:solidFill>
              <a:srgbClr val="FFFFFF"/>
            </a:solidFill>
            <a:round/>
            <a:headEnd/>
            <a:tailEnd/>
          </a:ln>
        </p:spPr>
      </p:cxnSp>
      <p:cxnSp>
        <p:nvCxnSpPr>
          <p:cNvPr id="9" name="Straight Connector 8"/>
          <p:cNvCxnSpPr/>
          <p:nvPr/>
        </p:nvCxnSpPr>
        <p:spPr bwMode="auto">
          <a:xfrm>
            <a:off x="6213239" y="4650155"/>
            <a:ext cx="5983363" cy="0"/>
          </a:xfrm>
          <a:prstGeom prst="line">
            <a:avLst/>
          </a:prstGeom>
          <a:noFill/>
          <a:ln w="25400" algn="ctr">
            <a:solidFill>
              <a:srgbClr val="FFFFFF"/>
            </a:solidFill>
            <a:round/>
            <a:headEnd/>
            <a:tailEnd/>
          </a:ln>
        </p:spPr>
      </p:cxnSp>
      <p:pic>
        <p:nvPicPr>
          <p:cNvPr id="10" name="Picture 9" descr="Twitter_Logo_White_On_Blac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484" y="4026270"/>
            <a:ext cx="487435" cy="48743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951297" y="4026270"/>
            <a:ext cx="537329" cy="487434"/>
            <a:chOff x="6833697" y="4026270"/>
            <a:chExt cx="537329" cy="487434"/>
          </a:xfrm>
        </p:grpSpPr>
        <p:sp>
          <p:nvSpPr>
            <p:cNvPr id="12" name="Rectangle 11"/>
            <p:cNvSpPr/>
            <p:nvPr/>
          </p:nvSpPr>
          <p:spPr bwMode="auto">
            <a:xfrm>
              <a:off x="6833697" y="4026270"/>
              <a:ext cx="494203" cy="487434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 eaLnBrk="0" hangingPunct="0"/>
              <a:endParaRPr lang="en-US" dirty="0" smtClean="0">
                <a:solidFill>
                  <a:srgbClr val="FFFFFF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6868252" y="4060825"/>
              <a:ext cx="418326" cy="41832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 eaLnBrk="0" hangingPunct="0"/>
              <a:endParaRPr lang="en-US" dirty="0" smtClean="0">
                <a:solidFill>
                  <a:srgbClr val="FFFFFF"/>
                </a:solidFill>
              </a:endParaRPr>
            </a:p>
          </p:txBody>
        </p:sp>
        <p:pic>
          <p:nvPicPr>
            <p:cNvPr id="14" name="Picture 13" descr="In-Black-128px-TM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3697" y="4026270"/>
              <a:ext cx="537329" cy="487434"/>
            </a:xfrm>
            <a:prstGeom prst="rect">
              <a:avLst/>
            </a:prstGeom>
          </p:spPr>
        </p:pic>
      </p:grpSp>
      <p:sp>
        <p:nvSpPr>
          <p:cNvPr id="15" name="Text Placeholder 2"/>
          <p:cNvSpPr txBox="1">
            <a:spLocks/>
          </p:cNvSpPr>
          <p:nvPr/>
        </p:nvSpPr>
        <p:spPr>
          <a:xfrm>
            <a:off x="6267283" y="4789611"/>
            <a:ext cx="4383489" cy="499566"/>
          </a:xfrm>
          <a:prstGeom prst="rect">
            <a:avLst/>
          </a:prstGeom>
        </p:spPr>
        <p:txBody>
          <a:bodyPr/>
          <a:lstStyle>
            <a:lvl1pPr marL="344488" indent="-344488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1pPr>
            <a:lvl2pPr marL="801688" indent="-379413" algn="l" defTabSz="609493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2pPr>
            <a:lvl3pPr marL="1138238" indent="-303213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3pPr>
            <a:lvl4pPr marL="1490663" indent="-303213" algn="l" defTabSz="609493" rtl="0" eaLnBrk="1" latinLnBrk="0" hangingPunct="1">
              <a:spcBef>
                <a:spcPct val="20000"/>
              </a:spcBef>
              <a:buFont typeface="Arial"/>
              <a:buChar char="–"/>
              <a:tabLst>
                <a:tab pos="1604963" algn="l"/>
              </a:tabLst>
              <a:defRPr sz="18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4pPr>
            <a:lvl5pPr marL="1835150" indent="-303213" algn="l" defTabSz="609493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5pPr>
            <a:lvl6pPr marL="335221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rgbClr val="FFFFFF"/>
                </a:solidFill>
              </a:rPr>
              <a:t>@mapr</a:t>
            </a:r>
          </a:p>
          <a:p>
            <a:pPr marL="0" indent="0">
              <a:buNone/>
            </a:pPr>
            <a:endParaRPr lang="en-US" sz="2000" dirty="0" smtClean="0">
              <a:solidFill>
                <a:srgbClr val="FFFFFF"/>
              </a:solidFill>
            </a:endParaRPr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2710367" y="1843191"/>
            <a:ext cx="3330637" cy="520219"/>
          </a:xfrm>
          <a:prstGeom prst="rect">
            <a:avLst/>
          </a:prstGeom>
        </p:spPr>
        <p:txBody>
          <a:bodyPr/>
          <a:lstStyle>
            <a:lvl1pPr marL="344488" indent="-344488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1pPr>
            <a:lvl2pPr marL="801688" indent="-379413" algn="l" defTabSz="609493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2pPr>
            <a:lvl3pPr marL="1138238" indent="-303213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3pPr>
            <a:lvl4pPr marL="1490663" indent="-303213" algn="l" defTabSz="609493" rtl="0" eaLnBrk="1" latinLnBrk="0" hangingPunct="1">
              <a:spcBef>
                <a:spcPct val="20000"/>
              </a:spcBef>
              <a:buFont typeface="Arial"/>
              <a:buChar char="–"/>
              <a:tabLst>
                <a:tab pos="1604963" algn="l"/>
              </a:tabLst>
              <a:defRPr sz="18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4pPr>
            <a:lvl5pPr marL="1835150" indent="-303213" algn="l" defTabSz="609493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5pPr>
            <a:lvl6pPr marL="335221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ENGAGE WITH US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2479617" y="2697749"/>
            <a:ext cx="3725845" cy="0"/>
          </a:xfrm>
          <a:prstGeom prst="line">
            <a:avLst/>
          </a:prstGeom>
          <a:noFill/>
          <a:ln w="25400" algn="ctr">
            <a:solidFill>
              <a:srgbClr val="FFFFFF"/>
            </a:solidFill>
            <a:round/>
            <a:headEnd/>
            <a:tailEnd/>
          </a:ln>
        </p:spPr>
      </p:cxnSp>
      <p:cxnSp>
        <p:nvCxnSpPr>
          <p:cNvPr id="18" name="Straight Connector 17"/>
          <p:cNvCxnSpPr/>
          <p:nvPr/>
        </p:nvCxnSpPr>
        <p:spPr bwMode="auto">
          <a:xfrm>
            <a:off x="0" y="6499386"/>
            <a:ext cx="12188825" cy="0"/>
          </a:xfrm>
          <a:prstGeom prst="line">
            <a:avLst/>
          </a:prstGeom>
          <a:noFill/>
          <a:ln w="25400" algn="ctr">
            <a:solidFill>
              <a:srgbClr val="FFFFFF"/>
            </a:solidFill>
            <a:round/>
            <a:headEnd/>
            <a:tailEnd/>
          </a:ln>
        </p:spPr>
      </p:cxnSp>
      <p:sp>
        <p:nvSpPr>
          <p:cNvPr id="19" name="Text Placeholder 2"/>
          <p:cNvSpPr txBox="1">
            <a:spLocks/>
          </p:cNvSpPr>
          <p:nvPr/>
        </p:nvSpPr>
        <p:spPr>
          <a:xfrm>
            <a:off x="6267283" y="5441577"/>
            <a:ext cx="4383489" cy="499566"/>
          </a:xfrm>
          <a:prstGeom prst="rect">
            <a:avLst/>
          </a:prstGeom>
        </p:spPr>
        <p:txBody>
          <a:bodyPr/>
          <a:lstStyle>
            <a:lvl1pPr marL="344488" indent="-344488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1pPr>
            <a:lvl2pPr marL="801688" indent="-379413" algn="l" defTabSz="609493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2pPr>
            <a:lvl3pPr marL="1138238" indent="-303213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3pPr>
            <a:lvl4pPr marL="1490663" indent="-303213" algn="l" defTabSz="609493" rtl="0" eaLnBrk="1" latinLnBrk="0" hangingPunct="1">
              <a:spcBef>
                <a:spcPct val="20000"/>
              </a:spcBef>
              <a:buFont typeface="Arial"/>
              <a:buChar char="–"/>
              <a:tabLst>
                <a:tab pos="1604963" algn="l"/>
              </a:tabLst>
              <a:defRPr sz="18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4pPr>
            <a:lvl5pPr marL="1835150" indent="-303213" algn="l" defTabSz="609493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5pPr>
            <a:lvl6pPr marL="335221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 smtClean="0">
              <a:solidFill>
                <a:srgbClr val="FFFFFF"/>
              </a:solidFill>
            </a:endParaRP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6288645" y="5289550"/>
            <a:ext cx="4648200" cy="463550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Your email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530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o Title">
  <p:cSld name="No Titl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794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Item">
  <p:cSld name="1 Item">
    <p:bg>
      <p:bgPr>
        <a:solidFill>
          <a:schemeClr val="lt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607340" y="1198167"/>
            <a:ext cx="11011132" cy="49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121879" rIns="121879" bIns="121879" anchor="t" anchorCtr="0"/>
          <a:lstStyle>
            <a:lvl1pPr marL="609493" marR="0" lvl="0" indent="-490981" algn="l" rtl="0">
              <a:lnSpc>
                <a:spcPct val="100000"/>
              </a:lnSpc>
              <a:spcBef>
                <a:spcPts val="587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  <a:defRPr sz="2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8987" marR="0" lvl="1" indent="-465585" algn="l" rtl="0">
              <a:lnSpc>
                <a:spcPct val="100000"/>
              </a:lnSpc>
              <a:spcBef>
                <a:spcPts val="507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–"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480" marR="0" lvl="2" indent="-440190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7973" marR="0" lvl="3" indent="-423259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467" marR="0" lvl="4" indent="-406329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»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6960" marR="0" lvl="5" indent="-482516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6453" marR="0" lvl="6" indent="-482516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5947" marR="0" lvl="7" indent="-482516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5440" marR="0" lvl="8" indent="-482516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607340" y="274640"/>
            <a:ext cx="11011132" cy="9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121879" rIns="121879" bIns="121879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3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2251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1_Two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635722" y="1488440"/>
            <a:ext cx="5458691" cy="4798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6259493" y="1488440"/>
            <a:ext cx="5397520" cy="4798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646685" y="500683"/>
            <a:ext cx="1099338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59473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>
            <a:spLocks noGrp="1"/>
          </p:cNvSpPr>
          <p:nvPr>
            <p:ph type="title"/>
          </p:nvPr>
        </p:nvSpPr>
        <p:spPr>
          <a:xfrm>
            <a:off x="602152" y="274640"/>
            <a:ext cx="10622196" cy="923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075" tIns="47525" rIns="95075" bIns="475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Arial"/>
              <a:buNone/>
              <a:defRPr sz="3333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89867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de Example">
  <p:cSld name="1_Code Exampl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608320" y="274640"/>
            <a:ext cx="11010998" cy="923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075" tIns="47525" rIns="95075" bIns="475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Arial"/>
              <a:buNone/>
              <a:defRPr sz="3333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body" idx="1"/>
          </p:nvPr>
        </p:nvSpPr>
        <p:spPr>
          <a:xfrm>
            <a:off x="753336" y="1390636"/>
            <a:ext cx="10673688" cy="509123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274300" tIns="182875" rIns="182875" bIns="182875" anchor="t" anchorCtr="0"/>
          <a:lstStyle>
            <a:lvl1pPr marL="609448" marR="0" lvl="0" indent="-490944" algn="l" rtl="0">
              <a:spcBef>
                <a:spcPts val="587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  <a:defRPr sz="2933" b="0" i="0" u="none" strike="noStrike" cap="none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lvl1pPr>
            <a:lvl2pPr marL="1218895" marR="0" lvl="1" indent="-465550" algn="l" rtl="0">
              <a:spcBef>
                <a:spcPts val="507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–"/>
              <a:defRPr sz="2533" b="0" i="0" u="none" strike="noStrike" cap="none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lvl2pPr>
            <a:lvl3pPr marL="1828343" marR="0" lvl="2" indent="-440157" algn="l" rtl="0">
              <a:spcBef>
                <a:spcPts val="427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lvl3pPr>
            <a:lvl4pPr marL="2437790" marR="0" lvl="3" indent="-423228" algn="l" rtl="0">
              <a:spcBef>
                <a:spcPts val="37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866" b="0" i="0" u="none" strike="noStrike" cap="none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lvl4pPr>
            <a:lvl5pPr marL="3047238" marR="0" lvl="4" indent="-406298" algn="l" rtl="0"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»"/>
              <a:defRPr sz="1600" b="0" i="0" u="none" strike="noStrike" cap="none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lvl5pPr>
            <a:lvl6pPr marL="3656686" marR="0" lvl="5" indent="-482479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6133" marR="0" lvl="6" indent="-482479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5581" marR="0" lvl="7" indent="-482479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5028" marR="0" lvl="8" indent="-482479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5520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70141" y="274639"/>
            <a:ext cx="10622196" cy="92352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0141" y="1198166"/>
            <a:ext cx="10622196" cy="4927999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257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ith By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2121" y="1622986"/>
            <a:ext cx="10637880" cy="4503179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772121" y="1100750"/>
            <a:ext cx="10637880" cy="4424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rgbClr val="000000"/>
                </a:solidFill>
                <a:latin typeface="Arial"/>
                <a:cs typeface="Arial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0181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145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ough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195349" y="1778000"/>
            <a:ext cx="9831746" cy="2584450"/>
          </a:xfr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C90605"/>
                </a:solidFill>
                <a:latin typeface="Consolas"/>
              </a:defRPr>
            </a:lvl1pPr>
          </a:lstStyle>
          <a:p>
            <a:pPr lvl="0"/>
            <a:r>
              <a:rPr lang="en-US" dirty="0" smtClean="0"/>
              <a:t>Click to edit trenchant thought</a:t>
            </a:r>
          </a:p>
        </p:txBody>
      </p:sp>
    </p:spTree>
    <p:extLst>
      <p:ext uri="{BB962C8B-B14F-4D97-AF65-F5344CB8AC3E}">
        <p14:creationId xmlns:p14="http://schemas.microsoft.com/office/powerpoint/2010/main" val="908399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2121" y="1198166"/>
            <a:ext cx="5069920" cy="4927999"/>
          </a:xfrm>
        </p:spPr>
        <p:txBody>
          <a:bodyPr/>
          <a:lstStyle>
            <a:lvl1pPr marL="227013" indent="-227013">
              <a:defRPr sz="2800">
                <a:solidFill>
                  <a:srgbClr val="000000"/>
                </a:solidFill>
              </a:defRPr>
            </a:lvl1pPr>
            <a:lvl2pPr marL="511175" indent="-265113">
              <a:defRPr sz="2400">
                <a:solidFill>
                  <a:srgbClr val="000000"/>
                </a:solidFill>
              </a:defRPr>
            </a:lvl2pPr>
            <a:lvl3pPr marL="738188" indent="-246063">
              <a:defRPr sz="2000">
                <a:solidFill>
                  <a:srgbClr val="000000"/>
                </a:solidFill>
              </a:defRPr>
            </a:lvl3pPr>
            <a:lvl4pPr marL="1087438" indent="-303213">
              <a:defRPr sz="1800">
                <a:solidFill>
                  <a:srgbClr val="000000"/>
                </a:solidFill>
              </a:defRPr>
            </a:lvl4pPr>
            <a:lvl5pPr marL="1373188" indent="-303213">
              <a:defRPr sz="1600">
                <a:solidFill>
                  <a:srgbClr val="00000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58666" y="1198166"/>
            <a:ext cx="5069920" cy="4927999"/>
          </a:xfrm>
        </p:spPr>
        <p:txBody>
          <a:bodyPr>
            <a:normAutofit/>
          </a:bodyPr>
          <a:lstStyle>
            <a:lvl1pPr marL="230188" indent="-228600">
              <a:defRPr sz="2800">
                <a:solidFill>
                  <a:srgbClr val="000000"/>
                </a:solidFill>
              </a:defRPr>
            </a:lvl1pPr>
            <a:lvl2pPr marL="625475" indent="-379413">
              <a:defRPr lang="en-US" sz="2400" kern="1200" dirty="0" smtClean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971550" indent="-303213">
              <a:defRPr sz="2000">
                <a:solidFill>
                  <a:srgbClr val="000000"/>
                </a:solidFill>
              </a:defRPr>
            </a:lvl3pPr>
            <a:lvl4pPr marL="1363663" indent="-303213">
              <a:defRPr sz="1800">
                <a:solidFill>
                  <a:srgbClr val="000000"/>
                </a:solidFill>
              </a:defRPr>
            </a:lvl4pPr>
            <a:lvl5pPr marL="1649413" indent="-303213">
              <a:defRPr sz="1600">
                <a:solidFill>
                  <a:srgbClr val="00000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925391" y="3160119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925391" y="3160119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2895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64265" y="1085343"/>
            <a:ext cx="5061308" cy="442157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rgbClr val="000000"/>
                </a:solidFill>
                <a:latin typeface="Arial"/>
                <a:cs typeface="Arial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516088" y="1085343"/>
            <a:ext cx="5063297" cy="442157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rgbClr val="000000"/>
                </a:solidFill>
                <a:latin typeface="Arial"/>
                <a:cs typeface="Arial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6088" y="1731737"/>
            <a:ext cx="5063297" cy="4389745"/>
          </a:xfrm>
        </p:spPr>
        <p:txBody>
          <a:bodyPr/>
          <a:lstStyle>
            <a:lvl1pPr marL="227013" indent="-227013">
              <a:defRPr sz="2800"/>
            </a:lvl1pPr>
            <a:lvl2pPr marL="514350" indent="-288925">
              <a:defRPr sz="2400"/>
            </a:lvl2pPr>
            <a:lvl3pPr marL="854075" indent="-303213">
              <a:defRPr sz="2000"/>
            </a:lvl3pPr>
            <a:lvl4pPr marL="1196975" indent="-303213">
              <a:defRPr sz="1800"/>
            </a:lvl4pPr>
            <a:lvl5pPr marL="1541463" indent="-303213"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0"/>
          </p:nvPr>
        </p:nvSpPr>
        <p:spPr>
          <a:xfrm>
            <a:off x="772120" y="1731737"/>
            <a:ext cx="5063297" cy="4389745"/>
          </a:xfrm>
        </p:spPr>
        <p:txBody>
          <a:bodyPr/>
          <a:lstStyle>
            <a:lvl1pPr marL="227013" indent="-227013">
              <a:defRPr sz="2800"/>
            </a:lvl1pPr>
            <a:lvl2pPr marL="514350" indent="-288925">
              <a:defRPr sz="2400"/>
            </a:lvl2pPr>
            <a:lvl3pPr marL="854075" indent="-303213">
              <a:defRPr sz="2000"/>
            </a:lvl3pPr>
            <a:lvl4pPr marL="1196975" indent="-303213">
              <a:defRPr sz="1800"/>
            </a:lvl4pPr>
            <a:lvl5pPr marL="1541463" indent="-303213"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6516088" y="1615705"/>
            <a:ext cx="5063298" cy="0"/>
          </a:xfrm>
          <a:prstGeom prst="line">
            <a:avLst/>
          </a:prstGeom>
          <a:noFill/>
          <a:ln w="25400" algn="ctr">
            <a:solidFill>
              <a:srgbClr val="A7A8AA"/>
            </a:solidFill>
            <a:round/>
            <a:headEnd/>
            <a:tailEnd/>
          </a:ln>
        </p:spPr>
      </p:cxnSp>
      <p:cxnSp>
        <p:nvCxnSpPr>
          <p:cNvPr id="8" name="Straight Connector 7"/>
          <p:cNvCxnSpPr/>
          <p:nvPr/>
        </p:nvCxnSpPr>
        <p:spPr bwMode="auto">
          <a:xfrm>
            <a:off x="772121" y="1615705"/>
            <a:ext cx="5037929" cy="0"/>
          </a:xfrm>
          <a:prstGeom prst="line">
            <a:avLst/>
          </a:prstGeom>
          <a:noFill/>
          <a:ln w="25400" algn="ctr">
            <a:solidFill>
              <a:srgbClr val="A7A8AA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1959407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(no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61336" y="5751428"/>
            <a:ext cx="12066154" cy="10697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70270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 bwMode="auto">
          <a:xfrm>
            <a:off x="0" y="1358833"/>
            <a:ext cx="12188825" cy="0"/>
          </a:xfrm>
          <a:prstGeom prst="line">
            <a:avLst/>
          </a:prstGeom>
          <a:noFill/>
          <a:ln w="25400" algn="ctr">
            <a:solidFill>
              <a:srgbClr val="A7A8AA"/>
            </a:solidFill>
            <a:round/>
            <a:headEnd/>
            <a:tailEnd/>
          </a:ln>
        </p:spPr>
      </p:cxnSp>
      <p:cxnSp>
        <p:nvCxnSpPr>
          <p:cNvPr id="11" name="Straight Connector 10"/>
          <p:cNvCxnSpPr/>
          <p:nvPr/>
        </p:nvCxnSpPr>
        <p:spPr bwMode="auto">
          <a:xfrm>
            <a:off x="6079713" y="1358369"/>
            <a:ext cx="0" cy="5133577"/>
          </a:xfrm>
          <a:prstGeom prst="line">
            <a:avLst/>
          </a:prstGeom>
          <a:noFill/>
          <a:ln w="25400" algn="ctr">
            <a:solidFill>
              <a:srgbClr val="A7A8AA"/>
            </a:solidFill>
            <a:round/>
            <a:headEnd/>
            <a:tailEnd/>
          </a:ln>
        </p:spPr>
      </p:cxnSp>
      <p:cxnSp>
        <p:nvCxnSpPr>
          <p:cNvPr id="12" name="Straight Connector 11"/>
          <p:cNvCxnSpPr/>
          <p:nvPr/>
        </p:nvCxnSpPr>
        <p:spPr bwMode="auto">
          <a:xfrm>
            <a:off x="8921225" y="1358833"/>
            <a:ext cx="0" cy="5133577"/>
          </a:xfrm>
          <a:prstGeom prst="line">
            <a:avLst/>
          </a:prstGeom>
          <a:noFill/>
          <a:ln w="25400" algn="ctr">
            <a:solidFill>
              <a:srgbClr val="A7A8AA"/>
            </a:solidFill>
            <a:round/>
            <a:headEnd/>
            <a:tailEnd/>
          </a:ln>
        </p:spPr>
      </p:cxnSp>
      <p:cxnSp>
        <p:nvCxnSpPr>
          <p:cNvPr id="13" name="Straight Connector 12"/>
          <p:cNvCxnSpPr/>
          <p:nvPr/>
        </p:nvCxnSpPr>
        <p:spPr bwMode="auto">
          <a:xfrm>
            <a:off x="3309642" y="1358369"/>
            <a:ext cx="0" cy="5133577"/>
          </a:xfrm>
          <a:prstGeom prst="line">
            <a:avLst/>
          </a:prstGeom>
          <a:noFill/>
          <a:ln w="25400" algn="ctr">
            <a:solidFill>
              <a:srgbClr val="A7A8AA"/>
            </a:solidFill>
            <a:round/>
            <a:headEnd/>
            <a:tailEnd/>
          </a:ln>
        </p:spPr>
      </p:cxn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772121" y="274639"/>
            <a:ext cx="11010998" cy="923528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463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heme" Target="../theme/theme1.xml"/><Relationship Id="rId21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 bwMode="auto">
          <a:xfrm>
            <a:off x="0" y="6507319"/>
            <a:ext cx="12188825" cy="350681"/>
          </a:xfrm>
          <a:prstGeom prst="rect">
            <a:avLst/>
          </a:prstGeom>
          <a:solidFill>
            <a:schemeClr val="tx1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 eaLnBrk="0" hangingPunct="0"/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2121" y="274639"/>
            <a:ext cx="11010998" cy="923528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2121" y="1198166"/>
            <a:ext cx="11010998" cy="4927999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33" name="Picture 32" descr="MapR_GoBig.png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001" y="6495395"/>
            <a:ext cx="2561280" cy="401445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9373608" y="6614246"/>
            <a:ext cx="203639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solidFill>
                  <a:srgbClr val="FFFFFF"/>
                </a:solidFill>
                <a:latin typeface="DIN-RegularAlternate"/>
                <a:cs typeface="DIN-RegularAlternate"/>
              </a:rPr>
              <a:t>© </a:t>
            </a:r>
            <a:r>
              <a:rPr lang="en-US" sz="900" dirty="0" smtClean="0">
                <a:solidFill>
                  <a:srgbClr val="FFFFFF"/>
                </a:solidFill>
                <a:latin typeface="DIN-RegularAlternate"/>
                <a:cs typeface="DIN-RegularAlternate"/>
              </a:rPr>
              <a:t>2017 </a:t>
            </a:r>
            <a:r>
              <a:rPr lang="en-US" sz="900" dirty="0">
                <a:solidFill>
                  <a:srgbClr val="FFFFFF"/>
                </a:solidFill>
                <a:latin typeface="DIN-RegularAlternate"/>
                <a:cs typeface="DIN-RegularAlternate"/>
              </a:rPr>
              <a:t>MapR Technologies</a:t>
            </a:r>
          </a:p>
        </p:txBody>
      </p:sp>
      <p:sp>
        <p:nvSpPr>
          <p:cNvPr id="37" name="Slide Number Placeholder 5"/>
          <p:cNvSpPr txBox="1">
            <a:spLocks/>
          </p:cNvSpPr>
          <p:nvPr/>
        </p:nvSpPr>
        <p:spPr>
          <a:xfrm>
            <a:off x="11612103" y="6527544"/>
            <a:ext cx="863600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C6DA7C-23A0-49B4-BC54-16041AFD646B}" type="slidenum">
              <a:rPr lang="en-US" sz="1200" smtClean="0">
                <a:solidFill>
                  <a:srgbClr val="FFFFFF"/>
                </a:solidFill>
                <a:latin typeface="DIN-RegularAlternate"/>
                <a:cs typeface="DIN-RegularAlternate"/>
              </a:rPr>
              <a:pPr/>
              <a:t>‹#›</a:t>
            </a:fld>
            <a:endParaRPr lang="en-US" sz="1200" dirty="0">
              <a:solidFill>
                <a:srgbClr val="FFFFFF"/>
              </a:solidFill>
              <a:latin typeface="DIN-RegularAlternate"/>
              <a:cs typeface="DIN-RegularAlternate"/>
            </a:endParaRPr>
          </a:p>
        </p:txBody>
      </p:sp>
      <p:cxnSp>
        <p:nvCxnSpPr>
          <p:cNvPr id="38" name="Straight Connector 37"/>
          <p:cNvCxnSpPr/>
          <p:nvPr/>
        </p:nvCxnSpPr>
        <p:spPr bwMode="auto">
          <a:xfrm>
            <a:off x="9373608" y="6499386"/>
            <a:ext cx="0" cy="358614"/>
          </a:xfrm>
          <a:prstGeom prst="line">
            <a:avLst/>
          </a:prstGeom>
          <a:noFill/>
          <a:ln w="254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39" name="Straight Connector 38"/>
          <p:cNvCxnSpPr/>
          <p:nvPr/>
        </p:nvCxnSpPr>
        <p:spPr bwMode="auto">
          <a:xfrm>
            <a:off x="11410002" y="6499386"/>
            <a:ext cx="0" cy="358614"/>
          </a:xfrm>
          <a:prstGeom prst="line">
            <a:avLst/>
          </a:prstGeom>
          <a:noFill/>
          <a:ln w="254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40" name="Straight Connector 39"/>
          <p:cNvCxnSpPr/>
          <p:nvPr/>
        </p:nvCxnSpPr>
        <p:spPr bwMode="auto">
          <a:xfrm>
            <a:off x="0" y="6499386"/>
            <a:ext cx="12188825" cy="0"/>
          </a:xfrm>
          <a:prstGeom prst="line">
            <a:avLst/>
          </a:prstGeom>
          <a:noFill/>
          <a:ln w="25400" algn="ctr">
            <a:solidFill>
              <a:srgbClr val="FFFFFF"/>
            </a:solidFill>
            <a:round/>
            <a:headEnd/>
            <a:tailEnd/>
          </a:ln>
        </p:spPr>
      </p:cxnSp>
      <p:cxnSp>
        <p:nvCxnSpPr>
          <p:cNvPr id="42" name="Straight Connector 41"/>
          <p:cNvCxnSpPr/>
          <p:nvPr/>
        </p:nvCxnSpPr>
        <p:spPr bwMode="auto">
          <a:xfrm>
            <a:off x="1729869" y="6499386"/>
            <a:ext cx="0" cy="358614"/>
          </a:xfrm>
          <a:prstGeom prst="line">
            <a:avLst/>
          </a:prstGeom>
          <a:noFill/>
          <a:ln w="25400" algn="ctr">
            <a:solidFill>
              <a:schemeClr val="bg1"/>
            </a:solidFill>
            <a:round/>
            <a:headEnd/>
            <a:tailEnd/>
          </a:ln>
        </p:spPr>
      </p:cxnSp>
      <p:sp>
        <p:nvSpPr>
          <p:cNvPr id="4" name="Rectangle 3"/>
          <p:cNvSpPr/>
          <p:nvPr/>
        </p:nvSpPr>
        <p:spPr bwMode="auto">
          <a:xfrm>
            <a:off x="1742921" y="6523275"/>
            <a:ext cx="1449360" cy="294128"/>
          </a:xfrm>
          <a:prstGeom prst="rect">
            <a:avLst/>
          </a:prstGeom>
          <a:solidFill>
            <a:srgbClr val="000000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 eaLnBrk="0" hangingPunct="0"/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332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</p:sldLayoutIdLst>
  <p:txStyles>
    <p:titleStyle>
      <a:lvl1pPr algn="l" defTabSz="609493" rtl="0" eaLnBrk="1" latinLnBrk="0" hangingPunct="1">
        <a:spcBef>
          <a:spcPct val="0"/>
        </a:spcBef>
        <a:buNone/>
        <a:defRPr sz="3200" b="1" kern="1200">
          <a:solidFill>
            <a:schemeClr val="accent1"/>
          </a:solidFill>
          <a:latin typeface="Arial"/>
          <a:ea typeface="+mj-ea"/>
          <a:cs typeface="Arial"/>
        </a:defRPr>
      </a:lvl1pPr>
    </p:titleStyle>
    <p:bodyStyle>
      <a:lvl1pPr marL="344488" indent="-344488" algn="l" defTabSz="609493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801688" indent="-379413" algn="l" defTabSz="609493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38238" indent="-303213" algn="l" defTabSz="60949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490663" indent="-303213" algn="l" defTabSz="609493" rtl="0" eaLnBrk="1" latinLnBrk="0" hangingPunct="1">
        <a:spcBef>
          <a:spcPct val="20000"/>
        </a:spcBef>
        <a:buFont typeface="Arial"/>
        <a:buChar char="–"/>
        <a:tabLst>
          <a:tab pos="1604963" algn="l"/>
        </a:tabLst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1835150" indent="-303213" algn="l" defTabSz="609493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3352213" indent="-304747" algn="l" defTabSz="60949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60949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60949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60949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5" Type="http://schemas.openxmlformats.org/officeDocument/2006/relationships/hyperlink" Target="https://fwallpapers.com/view/cat-jeans" TargetMode="External"/><Relationship Id="rId6" Type="http://schemas.openxmlformats.org/officeDocument/2006/relationships/hyperlink" Target="http://www.clipartpanda.com/clipart_images/free-clip-art-1083418" TargetMode="External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5" Type="http://schemas.openxmlformats.org/officeDocument/2006/relationships/image" Target="../media/image26.jpg"/><Relationship Id="rId6" Type="http://schemas.openxmlformats.org/officeDocument/2006/relationships/image" Target="../media/image27.jpe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emf"/><Relationship Id="rId3" Type="http://schemas.openxmlformats.org/officeDocument/2006/relationships/image" Target="../media/image32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emf"/><Relationship Id="rId3" Type="http://schemas.openxmlformats.org/officeDocument/2006/relationships/image" Target="../media/image34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emf"/><Relationship Id="rId3" Type="http://schemas.openxmlformats.org/officeDocument/2006/relationships/image" Target="../media/image36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emf"/><Relationship Id="rId3" Type="http://schemas.openxmlformats.org/officeDocument/2006/relationships/image" Target="../media/image41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emf"/><Relationship Id="rId3" Type="http://schemas.openxmlformats.org/officeDocument/2006/relationships/image" Target="../media/image43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9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emf"/><Relationship Id="rId3" Type="http://schemas.openxmlformats.org/officeDocument/2006/relationships/image" Target="../media/image51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emf"/><Relationship Id="rId3" Type="http://schemas.openxmlformats.org/officeDocument/2006/relationships/image" Target="../media/image58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emf"/><Relationship Id="rId3" Type="http://schemas.openxmlformats.org/officeDocument/2006/relationships/image" Target="../media/image60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62.emf"/><Relationship Id="rId5" Type="http://schemas.openxmlformats.org/officeDocument/2006/relationships/image" Target="../media/image63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1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4" Type="http://schemas.openxmlformats.org/officeDocument/2006/relationships/image" Target="../media/image60.emf"/><Relationship Id="rId5" Type="http://schemas.openxmlformats.org/officeDocument/2006/relationships/image" Target="../media/image62.emf"/><Relationship Id="rId6" Type="http://schemas.openxmlformats.org/officeDocument/2006/relationships/image" Target="../media/image66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4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image" Target="../media/image60.emf"/><Relationship Id="rId5" Type="http://schemas.openxmlformats.org/officeDocument/2006/relationships/image" Target="../media/image62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0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1.emf"/><Relationship Id="rId3" Type="http://schemas.openxmlformats.org/officeDocument/2006/relationships/image" Target="../media/image72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4" Type="http://schemas.openxmlformats.org/officeDocument/2006/relationships/image" Target="../media/image75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3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4" Type="http://schemas.openxmlformats.org/officeDocument/2006/relationships/image" Target="../media/image78.emf"/><Relationship Id="rId5" Type="http://schemas.openxmlformats.org/officeDocument/2006/relationships/image" Target="../media/image79.emf"/><Relationship Id="rId6" Type="http://schemas.openxmlformats.org/officeDocument/2006/relationships/image" Target="../media/image80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6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jp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8" Type="http://schemas.openxmlformats.org/officeDocument/2006/relationships/image" Target="../media/image86.png"/><Relationship Id="rId9" Type="http://schemas.openxmlformats.org/officeDocument/2006/relationships/image" Target="../media/image87.png"/><Relationship Id="rId10" Type="http://schemas.openxmlformats.org/officeDocument/2006/relationships/image" Target="../media/image88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4.xml"/></Relationships>
</file>

<file path=ppt/slides/_rels/slide7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7.png"/><Relationship Id="rId12" Type="http://schemas.openxmlformats.org/officeDocument/2006/relationships/image" Target="../media/image88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1.png"/><Relationship Id="rId4" Type="http://schemas.openxmlformats.org/officeDocument/2006/relationships/image" Target="../media/image82.jp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8" Type="http://schemas.openxmlformats.org/officeDocument/2006/relationships/image" Target="../media/image89.png"/><Relationship Id="rId9" Type="http://schemas.openxmlformats.org/officeDocument/2006/relationships/image" Target="../media/image90.png"/><Relationship Id="rId10" Type="http://schemas.openxmlformats.org/officeDocument/2006/relationships/image" Target="../media/image86.png"/></Relationships>
</file>

<file path=ppt/slides/_rels/slide7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9.png"/><Relationship Id="rId12" Type="http://schemas.openxmlformats.org/officeDocument/2006/relationships/image" Target="../media/image90.png"/><Relationship Id="rId13" Type="http://schemas.openxmlformats.org/officeDocument/2006/relationships/image" Target="../media/image86.png"/><Relationship Id="rId14" Type="http://schemas.openxmlformats.org/officeDocument/2006/relationships/image" Target="../media/image87.png"/><Relationship Id="rId15" Type="http://schemas.openxmlformats.org/officeDocument/2006/relationships/image" Target="../media/image88.png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1.png"/><Relationship Id="rId4" Type="http://schemas.openxmlformats.org/officeDocument/2006/relationships/image" Target="../media/image91.png"/><Relationship Id="rId5" Type="http://schemas.openxmlformats.org/officeDocument/2006/relationships/image" Target="../media/image82.jpg"/><Relationship Id="rId6" Type="http://schemas.openxmlformats.org/officeDocument/2006/relationships/image" Target="../media/image83.png"/><Relationship Id="rId7" Type="http://schemas.openxmlformats.org/officeDocument/2006/relationships/image" Target="../media/image84.png"/><Relationship Id="rId8" Type="http://schemas.openxmlformats.org/officeDocument/2006/relationships/image" Target="../media/image92.png"/><Relationship Id="rId9" Type="http://schemas.openxmlformats.org/officeDocument/2006/relationships/image" Target="../media/image93.png"/><Relationship Id="rId10" Type="http://schemas.openxmlformats.org/officeDocument/2006/relationships/image" Target="../media/image85.png"/></Relationships>
</file>

<file path=ppt/slides/_rels/slide7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5.png"/><Relationship Id="rId12" Type="http://schemas.openxmlformats.org/officeDocument/2006/relationships/image" Target="../media/image96.png"/><Relationship Id="rId13" Type="http://schemas.openxmlformats.org/officeDocument/2006/relationships/image" Target="../media/image90.png"/><Relationship Id="rId14" Type="http://schemas.openxmlformats.org/officeDocument/2006/relationships/image" Target="../media/image86.png"/><Relationship Id="rId15" Type="http://schemas.openxmlformats.org/officeDocument/2006/relationships/image" Target="../media/image87.png"/><Relationship Id="rId16" Type="http://schemas.openxmlformats.org/officeDocument/2006/relationships/image" Target="../media/image88.png"/><Relationship Id="rId17" Type="http://schemas.openxmlformats.org/officeDocument/2006/relationships/image" Target="../media/image94.png"/><Relationship Id="rId18" Type="http://schemas.openxmlformats.org/officeDocument/2006/relationships/image" Target="../media/image97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1.png"/><Relationship Id="rId4" Type="http://schemas.openxmlformats.org/officeDocument/2006/relationships/image" Target="../media/image89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8" Type="http://schemas.openxmlformats.org/officeDocument/2006/relationships/image" Target="../media/image85.png"/><Relationship Id="rId9" Type="http://schemas.openxmlformats.org/officeDocument/2006/relationships/image" Target="../media/image82.jpg"/><Relationship Id="rId10" Type="http://schemas.openxmlformats.org/officeDocument/2006/relationships/image" Target="../media/image83.png"/></Relationships>
</file>

<file path=ppt/slides/_rels/slide7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5.png"/><Relationship Id="rId12" Type="http://schemas.openxmlformats.org/officeDocument/2006/relationships/image" Target="../media/image96.png"/><Relationship Id="rId13" Type="http://schemas.openxmlformats.org/officeDocument/2006/relationships/image" Target="../media/image90.png"/><Relationship Id="rId14" Type="http://schemas.openxmlformats.org/officeDocument/2006/relationships/image" Target="../media/image98.png"/><Relationship Id="rId15" Type="http://schemas.openxmlformats.org/officeDocument/2006/relationships/image" Target="../media/image99.png"/><Relationship Id="rId16" Type="http://schemas.openxmlformats.org/officeDocument/2006/relationships/image" Target="../media/image100.png"/><Relationship Id="rId17" Type="http://schemas.openxmlformats.org/officeDocument/2006/relationships/image" Target="../media/image94.png"/><Relationship Id="rId18" Type="http://schemas.openxmlformats.org/officeDocument/2006/relationships/image" Target="../media/image97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1.png"/><Relationship Id="rId4" Type="http://schemas.openxmlformats.org/officeDocument/2006/relationships/image" Target="../media/image89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8" Type="http://schemas.openxmlformats.org/officeDocument/2006/relationships/image" Target="../media/image85.png"/><Relationship Id="rId9" Type="http://schemas.openxmlformats.org/officeDocument/2006/relationships/image" Target="../media/image82.jpg"/><Relationship Id="rId10" Type="http://schemas.openxmlformats.org/officeDocument/2006/relationships/image" Target="../media/image83.png"/></Relationships>
</file>

<file path=ppt/slides/_rels/slide7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8.png"/><Relationship Id="rId12" Type="http://schemas.openxmlformats.org/officeDocument/2006/relationships/image" Target="../media/image82.jpg"/><Relationship Id="rId13" Type="http://schemas.openxmlformats.org/officeDocument/2006/relationships/image" Target="../media/image83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7" Type="http://schemas.openxmlformats.org/officeDocument/2006/relationships/image" Target="../media/image105.png"/><Relationship Id="rId8" Type="http://schemas.openxmlformats.org/officeDocument/2006/relationships/image" Target="../media/image106.png"/><Relationship Id="rId9" Type="http://schemas.openxmlformats.org/officeDocument/2006/relationships/image" Target="../media/image107.png"/><Relationship Id="rId10" Type="http://schemas.openxmlformats.org/officeDocument/2006/relationships/image" Target="../media/image97.png"/></Relationships>
</file>

<file path=ppt/slides/_rels/slide7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5.png"/><Relationship Id="rId12" Type="http://schemas.openxmlformats.org/officeDocument/2006/relationships/image" Target="../media/image90.png"/><Relationship Id="rId13" Type="http://schemas.openxmlformats.org/officeDocument/2006/relationships/image" Target="../media/image86.png"/><Relationship Id="rId14" Type="http://schemas.openxmlformats.org/officeDocument/2006/relationships/image" Target="../media/image87.png"/><Relationship Id="rId15" Type="http://schemas.openxmlformats.org/officeDocument/2006/relationships/image" Target="../media/image88.png"/><Relationship Id="rId16" Type="http://schemas.openxmlformats.org/officeDocument/2006/relationships/image" Target="../media/image94.png"/><Relationship Id="rId17" Type="http://schemas.openxmlformats.org/officeDocument/2006/relationships/image" Target="../media/image97.png"/><Relationship Id="rId18" Type="http://schemas.openxmlformats.org/officeDocument/2006/relationships/image" Target="../media/image110.png"/><Relationship Id="rId19" Type="http://schemas.openxmlformats.org/officeDocument/2006/relationships/image" Target="../media/image111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2.jpg"/><Relationship Id="rId4" Type="http://schemas.openxmlformats.org/officeDocument/2006/relationships/image" Target="../media/image83.png"/><Relationship Id="rId5" Type="http://schemas.openxmlformats.org/officeDocument/2006/relationships/image" Target="../media/image109.png"/><Relationship Id="rId6" Type="http://schemas.openxmlformats.org/officeDocument/2006/relationships/image" Target="../media/image81.png"/><Relationship Id="rId7" Type="http://schemas.openxmlformats.org/officeDocument/2006/relationships/image" Target="../media/image89.png"/><Relationship Id="rId8" Type="http://schemas.openxmlformats.org/officeDocument/2006/relationships/image" Target="../media/image91.png"/><Relationship Id="rId9" Type="http://schemas.openxmlformats.org/officeDocument/2006/relationships/image" Target="../media/image92.png"/><Relationship Id="rId10" Type="http://schemas.openxmlformats.org/officeDocument/2006/relationships/image" Target="../media/image93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2.png"/><Relationship Id="rId3" Type="http://schemas.openxmlformats.org/officeDocument/2006/relationships/image" Target="../media/image113.em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4.png"/><Relationship Id="rId3" Type="http://schemas.openxmlformats.org/officeDocument/2006/relationships/image" Target="../media/image115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6.png"/><Relationship Id="rId3" Type="http://schemas.openxmlformats.org/officeDocument/2006/relationships/image" Target="../media/image1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18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9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jpeg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Ted Dunning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Progress for big data in Kubernetes</a:t>
            </a:r>
          </a:p>
        </p:txBody>
      </p:sp>
    </p:spTree>
    <p:extLst>
      <p:ext uri="{BB962C8B-B14F-4D97-AF65-F5344CB8AC3E}">
        <p14:creationId xmlns:p14="http://schemas.microsoft.com/office/powerpoint/2010/main" val="1829797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Shape 354"/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"/>
          <a:stretch/>
        </p:blipFill>
        <p:spPr>
          <a:xfrm>
            <a:off x="-321391" y="-390990"/>
            <a:ext cx="12232640" cy="814832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Shape 355"/>
          <p:cNvSpPr txBox="1"/>
          <p:nvPr/>
        </p:nvSpPr>
        <p:spPr>
          <a:xfrm>
            <a:off x="271529" y="298767"/>
            <a:ext cx="10807185" cy="16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121879" rIns="121879" bIns="121879" anchor="t" anchorCtr="0">
            <a:noAutofit/>
          </a:bodyPr>
          <a:lstStyle/>
          <a:p>
            <a:pPr>
              <a:buClr>
                <a:srgbClr val="000000"/>
              </a:buClr>
              <a:buSzPts val="4000"/>
            </a:pPr>
            <a:r>
              <a:rPr lang="en" sz="53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kubernetes started life as a successor to  google’s borg project...</a:t>
            </a:r>
            <a:endParaRPr sz="53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1529" y="6643925"/>
            <a:ext cx="6092825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https://</a:t>
            </a:r>
            <a:r>
              <a:rPr lang="en-US" sz="1000" dirty="0" err="1">
                <a:solidFill>
                  <a:schemeClr val="bg1"/>
                </a:solidFill>
              </a:rPr>
              <a:t>cloud.google.com</a:t>
            </a:r>
            <a:r>
              <a:rPr lang="en-US" sz="1000" dirty="0">
                <a:solidFill>
                  <a:schemeClr val="bg1"/>
                </a:solidFill>
              </a:rPr>
              <a:t>/security/encryption-in-transit/</a:t>
            </a:r>
          </a:p>
        </p:txBody>
      </p:sp>
    </p:spTree>
    <p:extLst>
      <p:ext uri="{BB962C8B-B14F-4D97-AF65-F5344CB8AC3E}">
        <p14:creationId xmlns:p14="http://schemas.microsoft.com/office/powerpoint/2010/main" val="3402314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Shape 36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2327" y="540600"/>
            <a:ext cx="9016351" cy="5823035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Shape 361"/>
          <p:cNvSpPr txBox="1"/>
          <p:nvPr/>
        </p:nvSpPr>
        <p:spPr>
          <a:xfrm>
            <a:off x="-33191" y="-209233"/>
            <a:ext cx="12327589" cy="16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121879" rIns="121879" bIns="121879" anchor="t" anchorCtr="0">
            <a:noAutofit/>
          </a:bodyPr>
          <a:lstStyle/>
          <a:p>
            <a:pPr>
              <a:buClr>
                <a:srgbClr val="000000"/>
              </a:buClr>
              <a:buSzPts val="4000"/>
            </a:pPr>
            <a:r>
              <a:rPr lang="en" sz="53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kubernetes is an ecosystem...</a:t>
            </a:r>
            <a:endParaRPr sz="53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362" name="Shape 362"/>
          <p:cNvSpPr txBox="1"/>
          <p:nvPr/>
        </p:nvSpPr>
        <p:spPr>
          <a:xfrm>
            <a:off x="480708" y="6125167"/>
            <a:ext cx="9557910" cy="9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121879" rIns="121879" bIns="121879" anchor="t" anchorCtr="0">
            <a:noAutofit/>
          </a:bodyPr>
          <a:lstStyle/>
          <a:p>
            <a:pPr>
              <a:buClr>
                <a:srgbClr val="000000"/>
              </a:buClr>
              <a:buSzPts val="900"/>
            </a:pPr>
            <a:r>
              <a:rPr lang="en" sz="1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Source: Redmonk - http://redmonk.com/sogrady/2017/09/22/cloud-native-license-choices/ </a:t>
            </a:r>
            <a:endParaRPr sz="12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3618958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 txBox="1"/>
          <p:nvPr/>
        </p:nvSpPr>
        <p:spPr>
          <a:xfrm>
            <a:off x="185052" y="292267"/>
            <a:ext cx="11702952" cy="7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121879" rIns="121879" bIns="121879" anchor="t" anchorCtr="0">
            <a:noAutofit/>
          </a:bodyPr>
          <a:lstStyle/>
          <a:p>
            <a:pPr>
              <a:buClr>
                <a:srgbClr val="000000"/>
              </a:buClr>
              <a:buSzPts val="3000"/>
            </a:pPr>
            <a:r>
              <a:rPr lang="en" sz="4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container and resource orchestration engine...</a:t>
            </a:r>
            <a:endParaRPr sz="40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368" name="Shape 3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28802" y="4279167"/>
            <a:ext cx="3162343" cy="2009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Shape 3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17189" y="3911635"/>
            <a:ext cx="4464468" cy="2009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Shape 37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70130" y="2023233"/>
            <a:ext cx="5148827" cy="1888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2446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Shape 3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0768" y="1409967"/>
            <a:ext cx="10030122" cy="4652867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Shape 377"/>
          <p:cNvSpPr txBox="1"/>
          <p:nvPr/>
        </p:nvSpPr>
        <p:spPr>
          <a:xfrm>
            <a:off x="2774677" y="6009000"/>
            <a:ext cx="9557910" cy="9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121879" rIns="121879" bIns="121879" anchor="t" anchorCtr="0">
            <a:noAutofit/>
          </a:bodyPr>
          <a:lstStyle/>
          <a:p>
            <a:pPr>
              <a:buClr>
                <a:srgbClr val="000000"/>
              </a:buClr>
              <a:buSzPts val="900"/>
            </a:pPr>
            <a:r>
              <a:rPr lang="en" sz="1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Source: Shippable.com http://blog.shippable.com/why-the-adoption-of-kubernetes-will-explode-in-2018</a:t>
            </a:r>
            <a:endParaRPr sz="12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378" name="Shape 378"/>
          <p:cNvSpPr txBox="1"/>
          <p:nvPr/>
        </p:nvSpPr>
        <p:spPr>
          <a:xfrm>
            <a:off x="244369" y="93567"/>
            <a:ext cx="11822121" cy="7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121879" rIns="121879" bIns="121879" anchor="t" anchorCtr="0">
            <a:noAutofit/>
          </a:bodyPr>
          <a:lstStyle/>
          <a:p>
            <a:pPr>
              <a:buClr>
                <a:srgbClr val="000000"/>
              </a:buClr>
              <a:buSzPts val="2400"/>
            </a:pPr>
            <a:r>
              <a:rPr lang="en" sz="3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kubernetes won the container orchestration war...</a:t>
            </a:r>
            <a:endParaRPr sz="32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2026262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4800" dirty="0" smtClean="0"/>
              <a:t>what </a:t>
            </a:r>
            <a:r>
              <a:rPr lang="en-US" sz="4800" dirty="0"/>
              <a:t>is </a:t>
            </a:r>
            <a:r>
              <a:rPr lang="en-US" sz="4800" dirty="0" err="1"/>
              <a:t>kubernetes</a:t>
            </a:r>
            <a:r>
              <a:rPr lang="en-US" sz="4800" dirty="0"/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963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/>
              <a:t>it runs containers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411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/>
              <a:t>what is a container?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810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/>
              <a:t>not a </a:t>
            </a:r>
            <a:r>
              <a:rPr lang="en-US" dirty="0" err="1"/>
              <a:t>vm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540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/>
          <p:nvPr/>
        </p:nvSpPr>
        <p:spPr>
          <a:xfrm>
            <a:off x="613973" y="3569067"/>
            <a:ext cx="4409385" cy="603600"/>
          </a:xfrm>
          <a:prstGeom prst="flowChartProcess">
            <a:avLst/>
          </a:prstGeom>
          <a:solidFill>
            <a:schemeClr val="l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9" tIns="121879" rIns="121879" bIns="12187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Shape 404"/>
          <p:cNvSpPr/>
          <p:nvPr/>
        </p:nvSpPr>
        <p:spPr>
          <a:xfrm>
            <a:off x="613973" y="4280267"/>
            <a:ext cx="4409385" cy="603600"/>
          </a:xfrm>
          <a:prstGeom prst="flowChartProcess">
            <a:avLst/>
          </a:prstGeom>
          <a:solidFill>
            <a:schemeClr val="l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9" tIns="121879" rIns="121879" bIns="12187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Shape 405"/>
          <p:cNvSpPr/>
          <p:nvPr/>
        </p:nvSpPr>
        <p:spPr>
          <a:xfrm>
            <a:off x="613973" y="4991467"/>
            <a:ext cx="4409385" cy="603600"/>
          </a:xfrm>
          <a:prstGeom prst="flowChartProcess">
            <a:avLst/>
          </a:prstGeom>
          <a:solidFill>
            <a:schemeClr val="l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9" tIns="121879" rIns="121879" bIns="12187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Shape 406"/>
          <p:cNvSpPr txBox="1"/>
          <p:nvPr/>
        </p:nvSpPr>
        <p:spPr>
          <a:xfrm>
            <a:off x="1976352" y="5019633"/>
            <a:ext cx="2633714" cy="3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121879" rIns="121879" bIns="121879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19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hardware</a:t>
            </a:r>
            <a:endParaRPr sz="19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407" name="Shape 407"/>
          <p:cNvSpPr txBox="1"/>
          <p:nvPr/>
        </p:nvSpPr>
        <p:spPr>
          <a:xfrm>
            <a:off x="3224431" y="-71933"/>
            <a:ext cx="6439523" cy="9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121879" rIns="121879" bIns="121879" anchor="t" anchorCtr="0">
            <a:noAutofit/>
          </a:bodyPr>
          <a:lstStyle/>
          <a:p>
            <a:pPr>
              <a:buClr>
                <a:srgbClr val="000000"/>
              </a:buClr>
              <a:buSzPts val="4000"/>
            </a:pPr>
            <a:r>
              <a:rPr lang="en" sz="5300" dirty="0" smtClean="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vm vs container</a:t>
            </a:r>
            <a:endParaRPr sz="5300" dirty="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408" name="Shape 408"/>
          <p:cNvSpPr txBox="1"/>
          <p:nvPr/>
        </p:nvSpPr>
        <p:spPr>
          <a:xfrm>
            <a:off x="2382646" y="4347700"/>
            <a:ext cx="877371" cy="4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121879" rIns="121879" bIns="121879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19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os</a:t>
            </a:r>
            <a:endParaRPr sz="19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409" name="Shape 409"/>
          <p:cNvSpPr txBox="1"/>
          <p:nvPr/>
        </p:nvSpPr>
        <p:spPr>
          <a:xfrm>
            <a:off x="1773205" y="3619400"/>
            <a:ext cx="1896706" cy="4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121879" rIns="121879" bIns="121879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19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hypervisor</a:t>
            </a:r>
            <a:endParaRPr sz="19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grpSp>
        <p:nvGrpSpPr>
          <p:cNvPr id="410" name="Shape 410"/>
          <p:cNvGrpSpPr/>
          <p:nvPr/>
        </p:nvGrpSpPr>
        <p:grpSpPr>
          <a:xfrm>
            <a:off x="613973" y="1030067"/>
            <a:ext cx="1188424" cy="2383600"/>
            <a:chOff x="460600" y="1001150"/>
            <a:chExt cx="891550" cy="1787700"/>
          </a:xfrm>
        </p:grpSpPr>
        <p:sp>
          <p:nvSpPr>
            <p:cNvPr id="411" name="Shape 411"/>
            <p:cNvSpPr txBox="1"/>
            <p:nvPr/>
          </p:nvSpPr>
          <p:spPr>
            <a:xfrm>
              <a:off x="676125" y="1001150"/>
              <a:ext cx="460500" cy="35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r>
                <a:rPr lang="en" sz="1900">
                  <a:solidFill>
                    <a:srgbClr val="000000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vm</a:t>
              </a:r>
              <a:endParaRPr sz="19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endParaRPr>
            </a:p>
          </p:txBody>
        </p:sp>
        <p:grpSp>
          <p:nvGrpSpPr>
            <p:cNvPr id="412" name="Shape 412"/>
            <p:cNvGrpSpPr/>
            <p:nvPr/>
          </p:nvGrpSpPr>
          <p:grpSpPr>
            <a:xfrm>
              <a:off x="460600" y="1403300"/>
              <a:ext cx="891550" cy="1385550"/>
              <a:chOff x="460600" y="717500"/>
              <a:chExt cx="891550" cy="1385550"/>
            </a:xfrm>
          </p:grpSpPr>
          <p:sp>
            <p:nvSpPr>
              <p:cNvPr id="413" name="Shape 413"/>
              <p:cNvSpPr/>
              <p:nvPr/>
            </p:nvSpPr>
            <p:spPr>
              <a:xfrm>
                <a:off x="460600" y="717500"/>
                <a:ext cx="891550" cy="1385550"/>
              </a:xfrm>
              <a:prstGeom prst="flowChartProcess">
                <a:avLst/>
              </a:prstGeom>
              <a:solidFill>
                <a:schemeClr val="lt1"/>
              </a:solidFill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9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Shape 414"/>
              <p:cNvSpPr txBox="1"/>
              <p:nvPr/>
            </p:nvSpPr>
            <p:spPr>
              <a:xfrm>
                <a:off x="693950" y="1600600"/>
                <a:ext cx="658200" cy="35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r>
                  <a:rPr lang="en" sz="1900">
                    <a:solidFill>
                      <a:srgbClr val="000000"/>
                    </a:solidFill>
                    <a:latin typeface="Roboto Mono"/>
                    <a:ea typeface="Roboto Mono"/>
                    <a:cs typeface="Roboto Mono"/>
                    <a:sym typeface="Roboto Mono"/>
                  </a:rPr>
                  <a:t>os</a:t>
                </a:r>
                <a:endParaRPr sz="1900">
                  <a:solidFill>
                    <a:srgbClr val="000000"/>
                  </a:solidFill>
                  <a:latin typeface="Roboto Mono"/>
                  <a:ea typeface="Roboto Mono"/>
                  <a:cs typeface="Roboto Mono"/>
                  <a:sym typeface="Roboto Mono"/>
                </a:endParaRPr>
              </a:p>
            </p:txBody>
          </p:sp>
          <p:sp>
            <p:nvSpPr>
              <p:cNvPr id="415" name="Shape 415"/>
              <p:cNvSpPr txBox="1"/>
              <p:nvPr/>
            </p:nvSpPr>
            <p:spPr>
              <a:xfrm>
                <a:off x="617750" y="1233575"/>
                <a:ext cx="658200" cy="35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r>
                  <a:rPr lang="en" sz="1900">
                    <a:solidFill>
                      <a:srgbClr val="000000"/>
                    </a:solidFill>
                    <a:latin typeface="Roboto Mono"/>
                    <a:ea typeface="Roboto Mono"/>
                    <a:cs typeface="Roboto Mono"/>
                    <a:sym typeface="Roboto Mono"/>
                  </a:rPr>
                  <a:t>libs</a:t>
                </a:r>
                <a:endParaRPr sz="1900">
                  <a:solidFill>
                    <a:srgbClr val="000000"/>
                  </a:solidFill>
                  <a:latin typeface="Roboto Mono"/>
                  <a:ea typeface="Roboto Mono"/>
                  <a:cs typeface="Roboto Mono"/>
                  <a:sym typeface="Roboto Mono"/>
                </a:endParaRPr>
              </a:p>
            </p:txBody>
          </p:sp>
          <p:sp>
            <p:nvSpPr>
              <p:cNvPr id="416" name="Shape 416"/>
              <p:cNvSpPr txBox="1"/>
              <p:nvPr/>
            </p:nvSpPr>
            <p:spPr>
              <a:xfrm>
                <a:off x="665650" y="880175"/>
                <a:ext cx="658200" cy="35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r>
                  <a:rPr lang="en" sz="1900">
                    <a:solidFill>
                      <a:srgbClr val="000000"/>
                    </a:solidFill>
                    <a:latin typeface="Roboto Mono"/>
                    <a:ea typeface="Roboto Mono"/>
                    <a:cs typeface="Roboto Mono"/>
                    <a:sym typeface="Roboto Mono"/>
                  </a:rPr>
                  <a:t>app</a:t>
                </a:r>
                <a:endParaRPr sz="1900">
                  <a:solidFill>
                    <a:srgbClr val="000000"/>
                  </a:solidFill>
                  <a:latin typeface="Roboto Mono"/>
                  <a:ea typeface="Roboto Mono"/>
                  <a:cs typeface="Roboto Mono"/>
                  <a:sym typeface="Roboto Mono"/>
                </a:endParaRPr>
              </a:p>
            </p:txBody>
          </p:sp>
        </p:grpSp>
      </p:grpSp>
      <p:grpSp>
        <p:nvGrpSpPr>
          <p:cNvPr id="417" name="Shape 417"/>
          <p:cNvGrpSpPr/>
          <p:nvPr/>
        </p:nvGrpSpPr>
        <p:grpSpPr>
          <a:xfrm>
            <a:off x="1934429" y="1030067"/>
            <a:ext cx="1188424" cy="2383600"/>
            <a:chOff x="460600" y="1001150"/>
            <a:chExt cx="891550" cy="1787700"/>
          </a:xfrm>
        </p:grpSpPr>
        <p:sp>
          <p:nvSpPr>
            <p:cNvPr id="418" name="Shape 418"/>
            <p:cNvSpPr txBox="1"/>
            <p:nvPr/>
          </p:nvSpPr>
          <p:spPr>
            <a:xfrm>
              <a:off x="676125" y="1001150"/>
              <a:ext cx="460500" cy="35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r>
                <a:rPr lang="en" sz="1900">
                  <a:solidFill>
                    <a:srgbClr val="000000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vm</a:t>
              </a:r>
              <a:endParaRPr sz="19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endParaRPr>
            </a:p>
          </p:txBody>
        </p:sp>
        <p:grpSp>
          <p:nvGrpSpPr>
            <p:cNvPr id="419" name="Shape 419"/>
            <p:cNvGrpSpPr/>
            <p:nvPr/>
          </p:nvGrpSpPr>
          <p:grpSpPr>
            <a:xfrm>
              <a:off x="460600" y="1403300"/>
              <a:ext cx="891550" cy="1385550"/>
              <a:chOff x="460600" y="717500"/>
              <a:chExt cx="891550" cy="1385550"/>
            </a:xfrm>
          </p:grpSpPr>
          <p:sp>
            <p:nvSpPr>
              <p:cNvPr id="420" name="Shape 420"/>
              <p:cNvSpPr/>
              <p:nvPr/>
            </p:nvSpPr>
            <p:spPr>
              <a:xfrm>
                <a:off x="460600" y="717500"/>
                <a:ext cx="891550" cy="1385550"/>
              </a:xfrm>
              <a:prstGeom prst="flowChartProcess">
                <a:avLst/>
              </a:prstGeom>
              <a:solidFill>
                <a:schemeClr val="lt1"/>
              </a:solidFill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9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Shape 421"/>
              <p:cNvSpPr txBox="1"/>
              <p:nvPr/>
            </p:nvSpPr>
            <p:spPr>
              <a:xfrm>
                <a:off x="693950" y="1600600"/>
                <a:ext cx="658200" cy="35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r>
                  <a:rPr lang="en" sz="1900">
                    <a:solidFill>
                      <a:srgbClr val="000000"/>
                    </a:solidFill>
                    <a:latin typeface="Roboto Mono"/>
                    <a:ea typeface="Roboto Mono"/>
                    <a:cs typeface="Roboto Mono"/>
                    <a:sym typeface="Roboto Mono"/>
                  </a:rPr>
                  <a:t>os</a:t>
                </a:r>
                <a:endParaRPr sz="1900">
                  <a:solidFill>
                    <a:srgbClr val="000000"/>
                  </a:solidFill>
                  <a:latin typeface="Roboto Mono"/>
                  <a:ea typeface="Roboto Mono"/>
                  <a:cs typeface="Roboto Mono"/>
                  <a:sym typeface="Roboto Mono"/>
                </a:endParaRPr>
              </a:p>
            </p:txBody>
          </p:sp>
          <p:sp>
            <p:nvSpPr>
              <p:cNvPr id="422" name="Shape 422"/>
              <p:cNvSpPr txBox="1"/>
              <p:nvPr/>
            </p:nvSpPr>
            <p:spPr>
              <a:xfrm>
                <a:off x="617750" y="1233575"/>
                <a:ext cx="658200" cy="35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r>
                  <a:rPr lang="en" sz="1900">
                    <a:solidFill>
                      <a:srgbClr val="000000"/>
                    </a:solidFill>
                    <a:latin typeface="Roboto Mono"/>
                    <a:ea typeface="Roboto Mono"/>
                    <a:cs typeface="Roboto Mono"/>
                    <a:sym typeface="Roboto Mono"/>
                  </a:rPr>
                  <a:t>libs</a:t>
                </a:r>
                <a:endParaRPr sz="1900">
                  <a:solidFill>
                    <a:srgbClr val="000000"/>
                  </a:solidFill>
                  <a:latin typeface="Roboto Mono"/>
                  <a:ea typeface="Roboto Mono"/>
                  <a:cs typeface="Roboto Mono"/>
                  <a:sym typeface="Roboto Mono"/>
                </a:endParaRPr>
              </a:p>
            </p:txBody>
          </p:sp>
          <p:sp>
            <p:nvSpPr>
              <p:cNvPr id="423" name="Shape 423"/>
              <p:cNvSpPr txBox="1"/>
              <p:nvPr/>
            </p:nvSpPr>
            <p:spPr>
              <a:xfrm>
                <a:off x="665650" y="880175"/>
                <a:ext cx="658200" cy="35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r>
                  <a:rPr lang="en" sz="1900">
                    <a:solidFill>
                      <a:srgbClr val="000000"/>
                    </a:solidFill>
                    <a:latin typeface="Roboto Mono"/>
                    <a:ea typeface="Roboto Mono"/>
                    <a:cs typeface="Roboto Mono"/>
                    <a:sym typeface="Roboto Mono"/>
                  </a:rPr>
                  <a:t>app</a:t>
                </a:r>
                <a:endParaRPr sz="1900">
                  <a:solidFill>
                    <a:srgbClr val="000000"/>
                  </a:solidFill>
                  <a:latin typeface="Roboto Mono"/>
                  <a:ea typeface="Roboto Mono"/>
                  <a:cs typeface="Roboto Mono"/>
                  <a:sym typeface="Roboto Mono"/>
                </a:endParaRPr>
              </a:p>
            </p:txBody>
          </p:sp>
        </p:grpSp>
      </p:grpSp>
      <p:sp>
        <p:nvSpPr>
          <p:cNvPr id="424" name="Shape 424"/>
          <p:cNvSpPr/>
          <p:nvPr/>
        </p:nvSpPr>
        <p:spPr>
          <a:xfrm>
            <a:off x="7114680" y="4178667"/>
            <a:ext cx="4409385" cy="603600"/>
          </a:xfrm>
          <a:prstGeom prst="flowChartProcess">
            <a:avLst/>
          </a:prstGeom>
          <a:solidFill>
            <a:schemeClr val="l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9" tIns="121879" rIns="121879" bIns="12187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Shape 425"/>
          <p:cNvSpPr/>
          <p:nvPr/>
        </p:nvSpPr>
        <p:spPr>
          <a:xfrm>
            <a:off x="7114680" y="4889867"/>
            <a:ext cx="4409385" cy="603600"/>
          </a:xfrm>
          <a:prstGeom prst="flowChartProcess">
            <a:avLst/>
          </a:prstGeom>
          <a:solidFill>
            <a:schemeClr val="l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9" tIns="121879" rIns="121879" bIns="12187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Shape 426"/>
          <p:cNvSpPr txBox="1"/>
          <p:nvPr/>
        </p:nvSpPr>
        <p:spPr>
          <a:xfrm>
            <a:off x="8477059" y="4918033"/>
            <a:ext cx="2633714" cy="3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121879" rIns="121879" bIns="121879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19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hardware</a:t>
            </a:r>
            <a:endParaRPr sz="19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427" name="Shape 427"/>
          <p:cNvSpPr txBox="1"/>
          <p:nvPr/>
        </p:nvSpPr>
        <p:spPr>
          <a:xfrm>
            <a:off x="8883353" y="4246100"/>
            <a:ext cx="877371" cy="4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121879" rIns="121879" bIns="121879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19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os</a:t>
            </a:r>
            <a:endParaRPr sz="19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grpSp>
        <p:nvGrpSpPr>
          <p:cNvPr id="428" name="Shape 428"/>
          <p:cNvGrpSpPr/>
          <p:nvPr/>
        </p:nvGrpSpPr>
        <p:grpSpPr>
          <a:xfrm>
            <a:off x="8335762" y="2276800"/>
            <a:ext cx="1825924" cy="1787592"/>
            <a:chOff x="5186650" y="2012400"/>
            <a:chExt cx="1369800" cy="1340694"/>
          </a:xfrm>
        </p:grpSpPr>
        <p:sp>
          <p:nvSpPr>
            <p:cNvPr id="429" name="Shape 429"/>
            <p:cNvSpPr txBox="1"/>
            <p:nvPr/>
          </p:nvSpPr>
          <p:spPr>
            <a:xfrm>
              <a:off x="5186650" y="2012400"/>
              <a:ext cx="1369800" cy="2550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r>
                <a:rPr lang="en" sz="1900">
                  <a:solidFill>
                    <a:srgbClr val="000000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container</a:t>
              </a:r>
              <a:endParaRPr sz="19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endParaRPr>
            </a:p>
          </p:txBody>
        </p:sp>
        <p:grpSp>
          <p:nvGrpSpPr>
            <p:cNvPr id="430" name="Shape 430"/>
            <p:cNvGrpSpPr/>
            <p:nvPr/>
          </p:nvGrpSpPr>
          <p:grpSpPr>
            <a:xfrm>
              <a:off x="5337400" y="2353143"/>
              <a:ext cx="891550" cy="999951"/>
              <a:chOff x="460600" y="717500"/>
              <a:chExt cx="891550" cy="1385550"/>
            </a:xfrm>
          </p:grpSpPr>
          <p:sp>
            <p:nvSpPr>
              <p:cNvPr id="431" name="Shape 431"/>
              <p:cNvSpPr/>
              <p:nvPr/>
            </p:nvSpPr>
            <p:spPr>
              <a:xfrm>
                <a:off x="460600" y="717500"/>
                <a:ext cx="891550" cy="1385550"/>
              </a:xfrm>
              <a:prstGeom prst="flowChartProcess">
                <a:avLst/>
              </a:prstGeom>
              <a:solidFill>
                <a:schemeClr val="lt1"/>
              </a:solidFill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9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2" name="Shape 432"/>
              <p:cNvSpPr txBox="1"/>
              <p:nvPr/>
            </p:nvSpPr>
            <p:spPr>
              <a:xfrm>
                <a:off x="617750" y="1233575"/>
                <a:ext cx="658200" cy="35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r>
                  <a:rPr lang="en" sz="1900">
                    <a:solidFill>
                      <a:srgbClr val="000000"/>
                    </a:solidFill>
                    <a:latin typeface="Roboto Mono"/>
                    <a:ea typeface="Roboto Mono"/>
                    <a:cs typeface="Roboto Mono"/>
                    <a:sym typeface="Roboto Mono"/>
                  </a:rPr>
                  <a:t>libs</a:t>
                </a:r>
                <a:endParaRPr sz="1900">
                  <a:solidFill>
                    <a:srgbClr val="000000"/>
                  </a:solidFill>
                  <a:latin typeface="Roboto Mono"/>
                  <a:ea typeface="Roboto Mono"/>
                  <a:cs typeface="Roboto Mono"/>
                  <a:sym typeface="Roboto Mono"/>
                </a:endParaRPr>
              </a:p>
            </p:txBody>
          </p:sp>
          <p:sp>
            <p:nvSpPr>
              <p:cNvPr id="433" name="Shape 433"/>
              <p:cNvSpPr txBox="1"/>
              <p:nvPr/>
            </p:nvSpPr>
            <p:spPr>
              <a:xfrm>
                <a:off x="665650" y="880175"/>
                <a:ext cx="658200" cy="35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r>
                  <a:rPr lang="en" sz="1900">
                    <a:solidFill>
                      <a:srgbClr val="000000"/>
                    </a:solidFill>
                    <a:latin typeface="Roboto Mono"/>
                    <a:ea typeface="Roboto Mono"/>
                    <a:cs typeface="Roboto Mono"/>
                    <a:sym typeface="Roboto Mono"/>
                  </a:rPr>
                  <a:t>app</a:t>
                </a:r>
                <a:endParaRPr sz="1900">
                  <a:solidFill>
                    <a:srgbClr val="000000"/>
                  </a:solidFill>
                  <a:latin typeface="Roboto Mono"/>
                  <a:ea typeface="Roboto Mono"/>
                  <a:cs typeface="Roboto Mono"/>
                  <a:sym typeface="Roboto Mono"/>
                </a:endParaRPr>
              </a:p>
            </p:txBody>
          </p:sp>
        </p:grpSp>
      </p:grpSp>
      <p:grpSp>
        <p:nvGrpSpPr>
          <p:cNvPr id="434" name="Shape 434"/>
          <p:cNvGrpSpPr/>
          <p:nvPr/>
        </p:nvGrpSpPr>
        <p:grpSpPr>
          <a:xfrm>
            <a:off x="9757792" y="2276800"/>
            <a:ext cx="1825924" cy="1787592"/>
            <a:chOff x="5186650" y="2012400"/>
            <a:chExt cx="1369800" cy="1340694"/>
          </a:xfrm>
        </p:grpSpPr>
        <p:sp>
          <p:nvSpPr>
            <p:cNvPr id="435" name="Shape 435"/>
            <p:cNvSpPr txBox="1"/>
            <p:nvPr/>
          </p:nvSpPr>
          <p:spPr>
            <a:xfrm>
              <a:off x="5186650" y="2012400"/>
              <a:ext cx="1369800" cy="25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r>
                <a:rPr lang="en" sz="1900">
                  <a:solidFill>
                    <a:srgbClr val="000000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container</a:t>
              </a:r>
              <a:endParaRPr sz="19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endParaRPr>
            </a:p>
          </p:txBody>
        </p:sp>
        <p:grpSp>
          <p:nvGrpSpPr>
            <p:cNvPr id="436" name="Shape 436"/>
            <p:cNvGrpSpPr/>
            <p:nvPr/>
          </p:nvGrpSpPr>
          <p:grpSpPr>
            <a:xfrm>
              <a:off x="5337400" y="2353143"/>
              <a:ext cx="891550" cy="999951"/>
              <a:chOff x="460600" y="717500"/>
              <a:chExt cx="891550" cy="1385550"/>
            </a:xfrm>
          </p:grpSpPr>
          <p:sp>
            <p:nvSpPr>
              <p:cNvPr id="437" name="Shape 437"/>
              <p:cNvSpPr/>
              <p:nvPr/>
            </p:nvSpPr>
            <p:spPr>
              <a:xfrm>
                <a:off x="460600" y="717500"/>
                <a:ext cx="891550" cy="1385550"/>
              </a:xfrm>
              <a:prstGeom prst="flowChartProcess">
                <a:avLst/>
              </a:prstGeom>
              <a:solidFill>
                <a:schemeClr val="lt1"/>
              </a:solidFill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9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8" name="Shape 438"/>
              <p:cNvSpPr txBox="1"/>
              <p:nvPr/>
            </p:nvSpPr>
            <p:spPr>
              <a:xfrm>
                <a:off x="617750" y="1233575"/>
                <a:ext cx="658200" cy="35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r>
                  <a:rPr lang="en" sz="1900">
                    <a:solidFill>
                      <a:srgbClr val="000000"/>
                    </a:solidFill>
                    <a:latin typeface="Roboto Mono"/>
                    <a:ea typeface="Roboto Mono"/>
                    <a:cs typeface="Roboto Mono"/>
                    <a:sym typeface="Roboto Mono"/>
                  </a:rPr>
                  <a:t>libs</a:t>
                </a:r>
                <a:endParaRPr sz="1900">
                  <a:solidFill>
                    <a:srgbClr val="000000"/>
                  </a:solidFill>
                  <a:latin typeface="Roboto Mono"/>
                  <a:ea typeface="Roboto Mono"/>
                  <a:cs typeface="Roboto Mono"/>
                  <a:sym typeface="Roboto Mono"/>
                </a:endParaRPr>
              </a:p>
            </p:txBody>
          </p:sp>
          <p:sp>
            <p:nvSpPr>
              <p:cNvPr id="439" name="Shape 439"/>
              <p:cNvSpPr txBox="1"/>
              <p:nvPr/>
            </p:nvSpPr>
            <p:spPr>
              <a:xfrm>
                <a:off x="665650" y="880175"/>
                <a:ext cx="658200" cy="35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r>
                  <a:rPr lang="en" sz="1900">
                    <a:solidFill>
                      <a:srgbClr val="000000"/>
                    </a:solidFill>
                    <a:latin typeface="Roboto Mono"/>
                    <a:ea typeface="Roboto Mono"/>
                    <a:cs typeface="Roboto Mono"/>
                    <a:sym typeface="Roboto Mono"/>
                  </a:rPr>
                  <a:t>app</a:t>
                </a:r>
                <a:endParaRPr sz="1900">
                  <a:solidFill>
                    <a:srgbClr val="000000"/>
                  </a:solidFill>
                  <a:latin typeface="Roboto Mono"/>
                  <a:ea typeface="Roboto Mono"/>
                  <a:cs typeface="Roboto Mono"/>
                  <a:sym typeface="Roboto Mono"/>
                </a:endParaRPr>
              </a:p>
            </p:txBody>
          </p:sp>
        </p:grpSp>
      </p:grpSp>
      <p:grpSp>
        <p:nvGrpSpPr>
          <p:cNvPr id="440" name="Shape 440"/>
          <p:cNvGrpSpPr/>
          <p:nvPr/>
        </p:nvGrpSpPr>
        <p:grpSpPr>
          <a:xfrm>
            <a:off x="6913733" y="2276800"/>
            <a:ext cx="1825924" cy="1787592"/>
            <a:chOff x="5186650" y="2012400"/>
            <a:chExt cx="1369800" cy="1340694"/>
          </a:xfrm>
        </p:grpSpPr>
        <p:sp>
          <p:nvSpPr>
            <p:cNvPr id="441" name="Shape 441"/>
            <p:cNvSpPr txBox="1"/>
            <p:nvPr/>
          </p:nvSpPr>
          <p:spPr>
            <a:xfrm>
              <a:off x="5186650" y="2012400"/>
              <a:ext cx="1369800" cy="25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r>
                <a:rPr lang="en" sz="1900">
                  <a:solidFill>
                    <a:srgbClr val="000000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container</a:t>
              </a:r>
              <a:endParaRPr sz="19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endParaRPr>
            </a:p>
          </p:txBody>
        </p:sp>
        <p:grpSp>
          <p:nvGrpSpPr>
            <p:cNvPr id="442" name="Shape 442"/>
            <p:cNvGrpSpPr/>
            <p:nvPr/>
          </p:nvGrpSpPr>
          <p:grpSpPr>
            <a:xfrm>
              <a:off x="5337400" y="2353143"/>
              <a:ext cx="891550" cy="999951"/>
              <a:chOff x="460600" y="717500"/>
              <a:chExt cx="891550" cy="1385550"/>
            </a:xfrm>
          </p:grpSpPr>
          <p:sp>
            <p:nvSpPr>
              <p:cNvPr id="443" name="Shape 443"/>
              <p:cNvSpPr/>
              <p:nvPr/>
            </p:nvSpPr>
            <p:spPr>
              <a:xfrm>
                <a:off x="460600" y="717500"/>
                <a:ext cx="891550" cy="1385550"/>
              </a:xfrm>
              <a:prstGeom prst="flowChartProcess">
                <a:avLst/>
              </a:prstGeom>
              <a:solidFill>
                <a:schemeClr val="lt1"/>
              </a:solidFill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9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Shape 444"/>
              <p:cNvSpPr txBox="1"/>
              <p:nvPr/>
            </p:nvSpPr>
            <p:spPr>
              <a:xfrm>
                <a:off x="617750" y="1233575"/>
                <a:ext cx="658200" cy="35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r>
                  <a:rPr lang="en" sz="1900">
                    <a:solidFill>
                      <a:srgbClr val="000000"/>
                    </a:solidFill>
                    <a:latin typeface="Roboto Mono"/>
                    <a:ea typeface="Roboto Mono"/>
                    <a:cs typeface="Roboto Mono"/>
                    <a:sym typeface="Roboto Mono"/>
                  </a:rPr>
                  <a:t>libs</a:t>
                </a:r>
                <a:endParaRPr sz="1900">
                  <a:solidFill>
                    <a:srgbClr val="000000"/>
                  </a:solidFill>
                  <a:latin typeface="Roboto Mono"/>
                  <a:ea typeface="Roboto Mono"/>
                  <a:cs typeface="Roboto Mono"/>
                  <a:sym typeface="Roboto Mono"/>
                </a:endParaRPr>
              </a:p>
            </p:txBody>
          </p:sp>
          <p:sp>
            <p:nvSpPr>
              <p:cNvPr id="445" name="Shape 445"/>
              <p:cNvSpPr txBox="1"/>
              <p:nvPr/>
            </p:nvSpPr>
            <p:spPr>
              <a:xfrm>
                <a:off x="665650" y="880175"/>
                <a:ext cx="658200" cy="35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r>
                  <a:rPr lang="en" sz="1900">
                    <a:solidFill>
                      <a:srgbClr val="000000"/>
                    </a:solidFill>
                    <a:latin typeface="Roboto Mono"/>
                    <a:ea typeface="Roboto Mono"/>
                    <a:cs typeface="Roboto Mono"/>
                    <a:sym typeface="Roboto Mono"/>
                  </a:rPr>
                  <a:t>app</a:t>
                </a:r>
                <a:endParaRPr sz="1900">
                  <a:solidFill>
                    <a:srgbClr val="000000"/>
                  </a:solidFill>
                  <a:latin typeface="Roboto Mono"/>
                  <a:ea typeface="Roboto Mono"/>
                  <a:cs typeface="Roboto Mono"/>
                  <a:sym typeface="Roboto Mono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70664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Shape 45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675" y="965200"/>
            <a:ext cx="6061422" cy="3789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Shape 45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9605" y="1066801"/>
            <a:ext cx="2109084" cy="119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Shape 452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6791" y="1026067"/>
            <a:ext cx="2109084" cy="119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Shape 453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3541" y="1026067"/>
            <a:ext cx="2109084" cy="119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Shape 454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1179" y="2286001"/>
            <a:ext cx="2109084" cy="119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Shape 455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8365" y="2245267"/>
            <a:ext cx="2109084" cy="119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Shape 456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55115" y="2245267"/>
            <a:ext cx="2109084" cy="119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Shape 457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2752" y="3606801"/>
            <a:ext cx="2109084" cy="119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Shape 458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9938" y="3566067"/>
            <a:ext cx="2109084" cy="119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Shape 459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6688" y="3566067"/>
            <a:ext cx="2109084" cy="1192900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Shape 460"/>
          <p:cNvSpPr txBox="1"/>
          <p:nvPr/>
        </p:nvSpPr>
        <p:spPr>
          <a:xfrm>
            <a:off x="4288150" y="101600"/>
            <a:ext cx="4045746" cy="9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121879" rIns="121879" bIns="121879" anchor="t" anchorCtr="0">
            <a:noAutofit/>
          </a:bodyPr>
          <a:lstStyle/>
          <a:p>
            <a:pPr>
              <a:buClr>
                <a:srgbClr val="000000"/>
              </a:buClr>
              <a:buSzPts val="2400"/>
            </a:pPr>
            <a:r>
              <a:rPr lang="en" sz="3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pets vs cattle</a:t>
            </a:r>
            <a:endParaRPr sz="32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5675" y="5809060"/>
            <a:ext cx="387689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hlinkClick r:id="rId5"/>
              </a:rPr>
              <a:t>https://fwallpapers.com/view/cat-</a:t>
            </a:r>
            <a:r>
              <a:rPr lang="en-US" sz="1000" dirty="0" smtClean="0">
                <a:hlinkClick r:id="rId5"/>
              </a:rPr>
              <a:t>jeans</a:t>
            </a:r>
            <a:endParaRPr lang="en-US" sz="1000" dirty="0" smtClean="0"/>
          </a:p>
          <a:p>
            <a:r>
              <a:rPr lang="en-US" sz="1000" dirty="0">
                <a:hlinkClick r:id="rId6"/>
              </a:rPr>
              <a:t>http://www.clipartpanda.com/clipart_images/free-clip-art-</a:t>
            </a:r>
            <a:r>
              <a:rPr lang="en-US" sz="1000" dirty="0" smtClean="0">
                <a:hlinkClick r:id="rId6"/>
              </a:rPr>
              <a:t>1083418</a:t>
            </a:r>
            <a:r>
              <a:rPr lang="en-US" sz="1000" dirty="0" smtClean="0"/>
              <a:t> 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2897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 smtClean="0"/>
          </a:p>
          <a:p>
            <a:pPr lvl="0"/>
            <a:r>
              <a:rPr lang="en-US" dirty="0" err="1" smtClean="0">
                <a:sym typeface="Roboto Mono"/>
              </a:rPr>
              <a:t>kubernetes</a:t>
            </a:r>
            <a:r>
              <a:rPr lang="en-US" dirty="0" smtClean="0">
                <a:sym typeface="Roboto Mono"/>
              </a:rPr>
              <a:t> is coming!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375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Shape 465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675" y="965200"/>
            <a:ext cx="6061422" cy="3789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Shape 466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9605" y="1066801"/>
            <a:ext cx="2109084" cy="119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Shape 467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6791" y="1026067"/>
            <a:ext cx="2109084" cy="119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Shape 468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3541" y="1026067"/>
            <a:ext cx="2109084" cy="119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Shape 469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1179" y="2286001"/>
            <a:ext cx="2109084" cy="119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Shape 470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8365" y="2245267"/>
            <a:ext cx="2109084" cy="119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Shape 47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55115" y="2245267"/>
            <a:ext cx="2109084" cy="119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Shape 472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2752" y="3606801"/>
            <a:ext cx="2109084" cy="119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Shape 473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9938" y="3566067"/>
            <a:ext cx="2109084" cy="119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Shape 474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6688" y="3566067"/>
            <a:ext cx="2109084" cy="1192900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Shape 475"/>
          <p:cNvSpPr txBox="1"/>
          <p:nvPr/>
        </p:nvSpPr>
        <p:spPr>
          <a:xfrm>
            <a:off x="4288150" y="101600"/>
            <a:ext cx="4045746" cy="9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121879" rIns="121879" bIns="121879" anchor="t" anchorCtr="0">
            <a:noAutofit/>
          </a:bodyPr>
          <a:lstStyle/>
          <a:p>
            <a:pPr>
              <a:buClr>
                <a:srgbClr val="000000"/>
              </a:buClr>
              <a:buSzPts val="2400"/>
            </a:pPr>
            <a:r>
              <a:rPr lang="en" sz="3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pets vs cattle</a:t>
            </a:r>
            <a:endParaRPr sz="32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476" name="Shape 476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5826" y="3848648"/>
            <a:ext cx="941060" cy="91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Shape 477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2277" y="3884944"/>
            <a:ext cx="941056" cy="839805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Shape 478"/>
          <p:cNvSpPr txBox="1"/>
          <p:nvPr/>
        </p:nvSpPr>
        <p:spPr>
          <a:xfrm>
            <a:off x="225676" y="4771767"/>
            <a:ext cx="4726956" cy="17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121879" rIns="121879" bIns="121879" anchor="t" anchorCtr="0">
            <a:noAutofit/>
          </a:bodyPr>
          <a:lstStyle/>
          <a:p>
            <a:pPr>
              <a:buClr>
                <a:srgbClr val="000000"/>
              </a:buClr>
              <a:buSzPts val="2400"/>
            </a:pPr>
            <a:r>
              <a:rPr lang="en" sz="3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- long lived</a:t>
            </a:r>
            <a:endParaRPr sz="32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>
              <a:buClr>
                <a:srgbClr val="000000"/>
              </a:buClr>
              <a:buSzPts val="2400"/>
            </a:pPr>
            <a:r>
              <a:rPr lang="en" sz="3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- name them</a:t>
            </a:r>
            <a:endParaRPr sz="32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>
              <a:buClr>
                <a:srgbClr val="000000"/>
              </a:buClr>
              <a:buSzPts val="2400"/>
            </a:pPr>
            <a:r>
              <a:rPr lang="en" sz="3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- care for them</a:t>
            </a:r>
            <a:endParaRPr sz="32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479" name="Shape 479"/>
          <p:cNvSpPr txBox="1"/>
          <p:nvPr/>
        </p:nvSpPr>
        <p:spPr>
          <a:xfrm>
            <a:off x="6165448" y="4846133"/>
            <a:ext cx="6786632" cy="9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121879" rIns="121879" bIns="121879" anchor="t" anchorCtr="0">
            <a:noAutofit/>
          </a:bodyPr>
          <a:lstStyle/>
          <a:p>
            <a:pPr>
              <a:buClr>
                <a:srgbClr val="000000"/>
              </a:buClr>
              <a:buSzPts val="2400"/>
            </a:pPr>
            <a:r>
              <a:rPr lang="en" sz="3200" dirty="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- ephemeral</a:t>
            </a:r>
            <a:endParaRPr sz="3200" dirty="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>
              <a:buClr>
                <a:srgbClr val="000000"/>
              </a:buClr>
              <a:buSzPts val="2400"/>
            </a:pPr>
            <a:r>
              <a:rPr lang="en" sz="3200" dirty="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- brand them with #’s</a:t>
            </a:r>
            <a:endParaRPr sz="3200" dirty="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>
              <a:buClr>
                <a:srgbClr val="000000"/>
              </a:buClr>
              <a:buSzPts val="2400"/>
            </a:pPr>
            <a:r>
              <a:rPr lang="en" sz="3200" dirty="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- well..vets are expensive</a:t>
            </a:r>
            <a:endParaRPr sz="3200" dirty="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480" name="Shape 480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2276" y="3062751"/>
            <a:ext cx="941055" cy="7858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6463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903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 txBox="1"/>
          <p:nvPr/>
        </p:nvSpPr>
        <p:spPr>
          <a:xfrm>
            <a:off x="3224433" y="334467"/>
            <a:ext cx="4331272" cy="9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121879" rIns="121879" bIns="121879" anchor="t" anchorCtr="0">
            <a:noAutofit/>
          </a:bodyPr>
          <a:lstStyle/>
          <a:p>
            <a:pPr>
              <a:buClr>
                <a:srgbClr val="000000"/>
              </a:buClr>
              <a:buSzPts val="4000"/>
            </a:pPr>
            <a:r>
              <a:rPr lang="en" sz="53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isolation</a:t>
            </a:r>
            <a:endParaRPr sz="53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490" name="Shape 490"/>
          <p:cNvSpPr/>
          <p:nvPr/>
        </p:nvSpPr>
        <p:spPr>
          <a:xfrm>
            <a:off x="2036003" y="1828268"/>
            <a:ext cx="2715826" cy="2423833"/>
          </a:xfrm>
          <a:prstGeom prst="flowChartProcess">
            <a:avLst/>
          </a:prstGeom>
          <a:solidFill>
            <a:schemeClr val="l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9" tIns="121879" rIns="121879" bIns="12187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Shape 491"/>
          <p:cNvSpPr txBox="1"/>
          <p:nvPr/>
        </p:nvSpPr>
        <p:spPr>
          <a:xfrm>
            <a:off x="2077059" y="1828267"/>
            <a:ext cx="2633714" cy="5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121879" rIns="121879" bIns="121879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19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cgroups</a:t>
            </a:r>
            <a:endParaRPr sz="19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609493" indent="-423259">
              <a:buClr>
                <a:srgbClr val="000000"/>
              </a:buClr>
              <a:buSzPts val="1400"/>
              <a:buFont typeface="Roboto Mono"/>
              <a:buChar char="●"/>
            </a:pPr>
            <a:r>
              <a:rPr lang="en" sz="19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cpu</a:t>
            </a:r>
            <a:endParaRPr sz="19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609493" indent="-423259">
              <a:buClr>
                <a:srgbClr val="000000"/>
              </a:buClr>
              <a:buSzPts val="1400"/>
              <a:buFont typeface="Roboto Mono"/>
              <a:buChar char="●"/>
            </a:pPr>
            <a:r>
              <a:rPr lang="en" sz="19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memory</a:t>
            </a:r>
            <a:endParaRPr sz="19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609493" indent="-423259">
              <a:buClr>
                <a:srgbClr val="000000"/>
              </a:buClr>
              <a:buSzPts val="1400"/>
              <a:buFont typeface="Roboto Mono"/>
              <a:buChar char="●"/>
            </a:pPr>
            <a:r>
              <a:rPr lang="en" sz="19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network</a:t>
            </a:r>
            <a:endParaRPr sz="19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609493" indent="-423259">
              <a:buClr>
                <a:srgbClr val="000000"/>
              </a:buClr>
              <a:buSzPts val="1400"/>
              <a:buFont typeface="Roboto Mono"/>
              <a:buChar char="●"/>
            </a:pPr>
            <a:r>
              <a:rPr lang="en" sz="19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etc.</a:t>
            </a:r>
            <a:endParaRPr sz="19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492" name="Shape 492"/>
          <p:cNvSpPr/>
          <p:nvPr/>
        </p:nvSpPr>
        <p:spPr>
          <a:xfrm>
            <a:off x="5072145" y="1828268"/>
            <a:ext cx="2715826" cy="2423833"/>
          </a:xfrm>
          <a:prstGeom prst="flowChartProcess">
            <a:avLst/>
          </a:prstGeom>
          <a:solidFill>
            <a:schemeClr val="l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9" tIns="121879" rIns="121879" bIns="12187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Shape 493"/>
          <p:cNvSpPr txBox="1"/>
          <p:nvPr/>
        </p:nvSpPr>
        <p:spPr>
          <a:xfrm>
            <a:off x="5113201" y="1787533"/>
            <a:ext cx="2633714" cy="5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121879" rIns="121879" bIns="121879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19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namespaces</a:t>
            </a:r>
            <a:endParaRPr sz="19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609493" indent="-423259">
              <a:buClr>
                <a:srgbClr val="000000"/>
              </a:buClr>
              <a:buSzPts val="1400"/>
              <a:buFont typeface="Roboto Mono"/>
              <a:buChar char="●"/>
            </a:pPr>
            <a:r>
              <a:rPr lang="en" sz="19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pids</a:t>
            </a:r>
            <a:endParaRPr sz="19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609493" indent="-423259">
              <a:buClr>
                <a:srgbClr val="000000"/>
              </a:buClr>
              <a:buSzPts val="1400"/>
              <a:buFont typeface="Roboto Mono"/>
              <a:buChar char="●"/>
            </a:pPr>
            <a:r>
              <a:rPr lang="en" sz="19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mnts</a:t>
            </a:r>
            <a:endParaRPr sz="19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609493" indent="-423259">
              <a:buClr>
                <a:srgbClr val="000000"/>
              </a:buClr>
              <a:buSzPts val="1400"/>
              <a:buFont typeface="Roboto Mono"/>
              <a:buChar char="●"/>
            </a:pPr>
            <a:r>
              <a:rPr lang="en" sz="19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etc.</a:t>
            </a:r>
            <a:endParaRPr sz="19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494" name="Shape 494"/>
          <p:cNvSpPr/>
          <p:nvPr/>
        </p:nvSpPr>
        <p:spPr>
          <a:xfrm>
            <a:off x="2088723" y="4446367"/>
            <a:ext cx="5710912" cy="673400"/>
          </a:xfrm>
          <a:prstGeom prst="flowChartProcess">
            <a:avLst/>
          </a:prstGeom>
          <a:solidFill>
            <a:schemeClr val="l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9" tIns="121879" rIns="121879" bIns="12187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Shape 495"/>
          <p:cNvSpPr txBox="1"/>
          <p:nvPr/>
        </p:nvSpPr>
        <p:spPr>
          <a:xfrm>
            <a:off x="3292609" y="4556000"/>
            <a:ext cx="3294742" cy="3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121879" rIns="121879" bIns="121879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19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Chroot (filesystem)</a:t>
            </a:r>
            <a:endParaRPr sz="19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1736941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/>
          <p:nvPr/>
        </p:nvSpPr>
        <p:spPr>
          <a:xfrm>
            <a:off x="2036003" y="4439734"/>
            <a:ext cx="8403944" cy="1548133"/>
          </a:xfrm>
          <a:prstGeom prst="flowChartProcess">
            <a:avLst/>
          </a:prstGeom>
          <a:solidFill>
            <a:schemeClr val="l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9" tIns="121879" rIns="121879" bIns="12187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Shape 501"/>
          <p:cNvSpPr/>
          <p:nvPr/>
        </p:nvSpPr>
        <p:spPr>
          <a:xfrm>
            <a:off x="2430201" y="4779251"/>
            <a:ext cx="1303364" cy="869112"/>
          </a:xfrm>
          <a:prstGeom prst="flowChartDocument">
            <a:avLst/>
          </a:prstGeom>
          <a:solidFill>
            <a:schemeClr val="l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9" tIns="121879" rIns="121879" bIns="12187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File</a:t>
            </a:r>
            <a:endParaRPr sz="1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Shape 502"/>
          <p:cNvSpPr/>
          <p:nvPr/>
        </p:nvSpPr>
        <p:spPr>
          <a:xfrm>
            <a:off x="4126825" y="4779233"/>
            <a:ext cx="1303364" cy="869112"/>
          </a:xfrm>
          <a:prstGeom prst="flowChartDocument">
            <a:avLst/>
          </a:prstGeom>
          <a:solidFill>
            <a:schemeClr val="l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9" tIns="121879" rIns="121879" bIns="12187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File</a:t>
            </a:r>
            <a:endParaRPr sz="1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Shape 503"/>
          <p:cNvSpPr txBox="1"/>
          <p:nvPr/>
        </p:nvSpPr>
        <p:spPr>
          <a:xfrm>
            <a:off x="7616183" y="4859200"/>
            <a:ext cx="2633714" cy="9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121879" rIns="121879" bIns="121879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19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Read-only Layer</a:t>
            </a:r>
            <a:endParaRPr sz="19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504" name="Shape 504"/>
          <p:cNvSpPr txBox="1"/>
          <p:nvPr/>
        </p:nvSpPr>
        <p:spPr>
          <a:xfrm>
            <a:off x="2208703" y="334467"/>
            <a:ext cx="9742662" cy="9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121879" rIns="121879" bIns="121879" anchor="t" anchorCtr="0">
            <a:noAutofit/>
          </a:bodyPr>
          <a:lstStyle/>
          <a:p>
            <a:pPr>
              <a:buClr>
                <a:srgbClr val="000000"/>
              </a:buClr>
              <a:buSzPts val="4000"/>
            </a:pPr>
            <a:r>
              <a:rPr lang="en" sz="53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container images</a:t>
            </a:r>
            <a:endParaRPr sz="53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985679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Shape 509"/>
          <p:cNvSpPr/>
          <p:nvPr/>
        </p:nvSpPr>
        <p:spPr>
          <a:xfrm>
            <a:off x="2036003" y="4439734"/>
            <a:ext cx="8403944" cy="1548133"/>
          </a:xfrm>
          <a:prstGeom prst="flowChartProcess">
            <a:avLst/>
          </a:prstGeom>
          <a:solidFill>
            <a:schemeClr val="l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9" tIns="121879" rIns="121879" bIns="12187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Shape 510"/>
          <p:cNvSpPr/>
          <p:nvPr/>
        </p:nvSpPr>
        <p:spPr>
          <a:xfrm>
            <a:off x="2430201" y="4779251"/>
            <a:ext cx="1303364" cy="869112"/>
          </a:xfrm>
          <a:prstGeom prst="flowChartDocument">
            <a:avLst/>
          </a:prstGeom>
          <a:solidFill>
            <a:schemeClr val="l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9" tIns="121879" rIns="121879" bIns="12187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File</a:t>
            </a:r>
            <a:endParaRPr sz="1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Shape 511"/>
          <p:cNvSpPr/>
          <p:nvPr/>
        </p:nvSpPr>
        <p:spPr>
          <a:xfrm>
            <a:off x="4126825" y="4779233"/>
            <a:ext cx="1303364" cy="869112"/>
          </a:xfrm>
          <a:prstGeom prst="flowChartDocument">
            <a:avLst/>
          </a:prstGeom>
          <a:solidFill>
            <a:schemeClr val="l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9" tIns="121879" rIns="121879" bIns="12187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File</a:t>
            </a:r>
            <a:endParaRPr sz="1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Shape 512"/>
          <p:cNvSpPr/>
          <p:nvPr/>
        </p:nvSpPr>
        <p:spPr>
          <a:xfrm>
            <a:off x="2036003" y="2714534"/>
            <a:ext cx="8403944" cy="1548133"/>
          </a:xfrm>
          <a:prstGeom prst="flowChartProcess">
            <a:avLst/>
          </a:prstGeom>
          <a:solidFill>
            <a:schemeClr val="l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9" tIns="121879" rIns="121879" bIns="12187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Shape 513"/>
          <p:cNvSpPr/>
          <p:nvPr/>
        </p:nvSpPr>
        <p:spPr>
          <a:xfrm>
            <a:off x="5820384" y="3054033"/>
            <a:ext cx="1303364" cy="869112"/>
          </a:xfrm>
          <a:prstGeom prst="flowChartDocument">
            <a:avLst/>
          </a:prstGeom>
          <a:solidFill>
            <a:schemeClr val="l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9" tIns="121879" rIns="121879" bIns="12187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File</a:t>
            </a:r>
            <a:endParaRPr sz="1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Shape 514"/>
          <p:cNvSpPr txBox="1"/>
          <p:nvPr/>
        </p:nvSpPr>
        <p:spPr>
          <a:xfrm>
            <a:off x="7616183" y="4859200"/>
            <a:ext cx="2633714" cy="9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121879" rIns="121879" bIns="121879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19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Read-only Layer</a:t>
            </a:r>
            <a:endParaRPr sz="19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515" name="Shape 515"/>
          <p:cNvSpPr txBox="1"/>
          <p:nvPr/>
        </p:nvSpPr>
        <p:spPr>
          <a:xfrm>
            <a:off x="7616183" y="3133984"/>
            <a:ext cx="2633714" cy="9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121879" rIns="121879" bIns="121879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19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Read-only Layer</a:t>
            </a:r>
            <a:endParaRPr sz="19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516" name="Shape 516"/>
          <p:cNvSpPr txBox="1"/>
          <p:nvPr/>
        </p:nvSpPr>
        <p:spPr>
          <a:xfrm>
            <a:off x="2208703" y="334467"/>
            <a:ext cx="9742662" cy="9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121879" rIns="121879" bIns="121879" anchor="t" anchorCtr="0">
            <a:noAutofit/>
          </a:bodyPr>
          <a:lstStyle/>
          <a:p>
            <a:pPr>
              <a:buClr>
                <a:srgbClr val="000000"/>
              </a:buClr>
              <a:buSzPts val="4000"/>
            </a:pPr>
            <a:r>
              <a:rPr lang="en" sz="53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container images</a:t>
            </a:r>
            <a:endParaRPr sz="53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2477022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/>
          <p:nvPr/>
        </p:nvSpPr>
        <p:spPr>
          <a:xfrm>
            <a:off x="2036003" y="4439734"/>
            <a:ext cx="8403944" cy="1548133"/>
          </a:xfrm>
          <a:prstGeom prst="flowChartProcess">
            <a:avLst/>
          </a:prstGeom>
          <a:solidFill>
            <a:schemeClr val="l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9" tIns="121879" rIns="121879" bIns="12187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Shape 522"/>
          <p:cNvSpPr/>
          <p:nvPr/>
        </p:nvSpPr>
        <p:spPr>
          <a:xfrm>
            <a:off x="2430201" y="4779251"/>
            <a:ext cx="1303364" cy="869112"/>
          </a:xfrm>
          <a:prstGeom prst="flowChartDocument">
            <a:avLst/>
          </a:prstGeom>
          <a:solidFill>
            <a:schemeClr val="l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9" tIns="121879" rIns="121879" bIns="12187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File</a:t>
            </a:r>
            <a:endParaRPr sz="1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Shape 523"/>
          <p:cNvSpPr/>
          <p:nvPr/>
        </p:nvSpPr>
        <p:spPr>
          <a:xfrm>
            <a:off x="4126825" y="4779233"/>
            <a:ext cx="1303364" cy="869112"/>
          </a:xfrm>
          <a:prstGeom prst="flowChartDocument">
            <a:avLst/>
          </a:prstGeom>
          <a:solidFill>
            <a:schemeClr val="l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9" tIns="121879" rIns="121879" bIns="12187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File</a:t>
            </a:r>
            <a:endParaRPr sz="1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Shape 524"/>
          <p:cNvSpPr/>
          <p:nvPr/>
        </p:nvSpPr>
        <p:spPr>
          <a:xfrm>
            <a:off x="2036003" y="2714534"/>
            <a:ext cx="8403944" cy="1548133"/>
          </a:xfrm>
          <a:prstGeom prst="flowChartProcess">
            <a:avLst/>
          </a:prstGeom>
          <a:solidFill>
            <a:schemeClr val="l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9" tIns="121879" rIns="121879" bIns="12187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Shape 525"/>
          <p:cNvSpPr/>
          <p:nvPr/>
        </p:nvSpPr>
        <p:spPr>
          <a:xfrm>
            <a:off x="5820384" y="3054033"/>
            <a:ext cx="1303364" cy="869112"/>
          </a:xfrm>
          <a:prstGeom prst="flowChartDocument">
            <a:avLst/>
          </a:prstGeom>
          <a:solidFill>
            <a:schemeClr val="l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9" tIns="121879" rIns="121879" bIns="12187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File</a:t>
            </a:r>
            <a:endParaRPr sz="1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Shape 526"/>
          <p:cNvSpPr txBox="1"/>
          <p:nvPr/>
        </p:nvSpPr>
        <p:spPr>
          <a:xfrm>
            <a:off x="7616183" y="4859200"/>
            <a:ext cx="2633714" cy="9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121879" rIns="121879" bIns="121879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19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Read-only Layer</a:t>
            </a:r>
            <a:endParaRPr sz="19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527" name="Shape 527"/>
          <p:cNvSpPr txBox="1"/>
          <p:nvPr/>
        </p:nvSpPr>
        <p:spPr>
          <a:xfrm>
            <a:off x="7616183" y="3133984"/>
            <a:ext cx="2633714" cy="9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121879" rIns="121879" bIns="121879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19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Read-only Layer</a:t>
            </a:r>
            <a:endParaRPr sz="19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528" name="Shape 528"/>
          <p:cNvSpPr/>
          <p:nvPr/>
        </p:nvSpPr>
        <p:spPr>
          <a:xfrm>
            <a:off x="2036003" y="1463133"/>
            <a:ext cx="8403944" cy="1027067"/>
          </a:xfrm>
          <a:prstGeom prst="flowChartProcess">
            <a:avLst/>
          </a:prstGeom>
          <a:solidFill>
            <a:schemeClr val="l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9" tIns="121879" rIns="121879" bIns="12187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Shape 529"/>
          <p:cNvSpPr txBox="1"/>
          <p:nvPr/>
        </p:nvSpPr>
        <p:spPr>
          <a:xfrm>
            <a:off x="7622714" y="1767917"/>
            <a:ext cx="2633714" cy="9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121879" rIns="121879" bIns="121879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19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Writable Layer</a:t>
            </a:r>
            <a:endParaRPr sz="19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530" name="Shape 530"/>
          <p:cNvSpPr txBox="1"/>
          <p:nvPr/>
        </p:nvSpPr>
        <p:spPr>
          <a:xfrm>
            <a:off x="2208703" y="334467"/>
            <a:ext cx="9742662" cy="9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121879" rIns="121879" bIns="121879" anchor="t" anchorCtr="0">
            <a:noAutofit/>
          </a:bodyPr>
          <a:lstStyle/>
          <a:p>
            <a:pPr>
              <a:buClr>
                <a:srgbClr val="000000"/>
              </a:buClr>
              <a:buSzPts val="4000"/>
            </a:pPr>
            <a:r>
              <a:rPr lang="en" sz="53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container images</a:t>
            </a:r>
            <a:endParaRPr sz="53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4215610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hape 535"/>
          <p:cNvSpPr/>
          <p:nvPr/>
        </p:nvSpPr>
        <p:spPr>
          <a:xfrm>
            <a:off x="2036003" y="4439734"/>
            <a:ext cx="8403944" cy="1548133"/>
          </a:xfrm>
          <a:prstGeom prst="flowChartProcess">
            <a:avLst/>
          </a:prstGeom>
          <a:solidFill>
            <a:schemeClr val="l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9" tIns="121879" rIns="121879" bIns="12187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Shape 536"/>
          <p:cNvSpPr/>
          <p:nvPr/>
        </p:nvSpPr>
        <p:spPr>
          <a:xfrm>
            <a:off x="2430201" y="4779251"/>
            <a:ext cx="1303364" cy="869112"/>
          </a:xfrm>
          <a:prstGeom prst="flowChartDocument">
            <a:avLst/>
          </a:prstGeom>
          <a:solidFill>
            <a:schemeClr val="l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9" tIns="121879" rIns="121879" bIns="12187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File</a:t>
            </a:r>
            <a:endParaRPr sz="1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Shape 537"/>
          <p:cNvSpPr/>
          <p:nvPr/>
        </p:nvSpPr>
        <p:spPr>
          <a:xfrm>
            <a:off x="4126825" y="4779233"/>
            <a:ext cx="1303364" cy="869112"/>
          </a:xfrm>
          <a:prstGeom prst="flowChartDocument">
            <a:avLst/>
          </a:prstGeom>
          <a:solidFill>
            <a:schemeClr val="l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9" tIns="121879" rIns="121879" bIns="12187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File</a:t>
            </a:r>
            <a:endParaRPr sz="1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Shape 538"/>
          <p:cNvSpPr/>
          <p:nvPr/>
        </p:nvSpPr>
        <p:spPr>
          <a:xfrm>
            <a:off x="5871504" y="4779233"/>
            <a:ext cx="1303364" cy="869112"/>
          </a:xfrm>
          <a:prstGeom prst="flowChartDocument">
            <a:avLst/>
          </a:prstGeom>
          <a:solidFill>
            <a:schemeClr val="l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9" tIns="121879" rIns="121879" bIns="12187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File</a:t>
            </a:r>
            <a:endParaRPr sz="1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Shape 539"/>
          <p:cNvSpPr txBox="1"/>
          <p:nvPr/>
        </p:nvSpPr>
        <p:spPr>
          <a:xfrm>
            <a:off x="7616183" y="4859200"/>
            <a:ext cx="2633714" cy="9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121879" rIns="121879" bIns="121879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19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Container Image</a:t>
            </a:r>
            <a:endParaRPr sz="19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>
              <a:buClr>
                <a:srgbClr val="000000"/>
              </a:buClr>
              <a:buSzPts val="1400"/>
            </a:pPr>
            <a:r>
              <a:rPr lang="en" sz="19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chroot</a:t>
            </a:r>
            <a:endParaRPr sz="19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540" name="Shape 540"/>
          <p:cNvSpPr txBox="1"/>
          <p:nvPr/>
        </p:nvSpPr>
        <p:spPr>
          <a:xfrm>
            <a:off x="619738" y="408900"/>
            <a:ext cx="11279862" cy="9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121879" rIns="121879" bIns="121879" anchor="t" anchorCtr="0">
            <a:noAutofit/>
          </a:bodyPr>
          <a:lstStyle/>
          <a:p>
            <a:pPr>
              <a:buClr>
                <a:srgbClr val="000000"/>
              </a:buClr>
              <a:buSzPts val="3600"/>
            </a:pPr>
            <a:r>
              <a:rPr lang="en" sz="48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container = image + isolation</a:t>
            </a:r>
            <a:endParaRPr sz="48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541" name="Shape 541"/>
          <p:cNvSpPr/>
          <p:nvPr/>
        </p:nvSpPr>
        <p:spPr>
          <a:xfrm>
            <a:off x="2036003" y="1828268"/>
            <a:ext cx="2715826" cy="2423833"/>
          </a:xfrm>
          <a:prstGeom prst="flowChartProcess">
            <a:avLst/>
          </a:prstGeom>
          <a:solidFill>
            <a:schemeClr val="l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9" tIns="121879" rIns="121879" bIns="12187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Shape 542"/>
          <p:cNvSpPr txBox="1"/>
          <p:nvPr/>
        </p:nvSpPr>
        <p:spPr>
          <a:xfrm>
            <a:off x="2077059" y="1828267"/>
            <a:ext cx="2633714" cy="5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121879" rIns="121879" bIns="121879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19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cgroups</a:t>
            </a:r>
            <a:endParaRPr sz="19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609493" indent="-423259">
              <a:buClr>
                <a:srgbClr val="000000"/>
              </a:buClr>
              <a:buSzPts val="1400"/>
              <a:buFont typeface="Roboto Mono"/>
              <a:buChar char="●"/>
            </a:pPr>
            <a:r>
              <a:rPr lang="en" sz="19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cpu</a:t>
            </a:r>
            <a:endParaRPr sz="19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609493" indent="-423259">
              <a:buClr>
                <a:srgbClr val="000000"/>
              </a:buClr>
              <a:buSzPts val="1400"/>
              <a:buFont typeface="Roboto Mono"/>
              <a:buChar char="●"/>
            </a:pPr>
            <a:r>
              <a:rPr lang="en" sz="19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memory</a:t>
            </a:r>
            <a:endParaRPr sz="19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609493" indent="-423259">
              <a:buClr>
                <a:srgbClr val="000000"/>
              </a:buClr>
              <a:buSzPts val="1400"/>
              <a:buFont typeface="Roboto Mono"/>
              <a:buChar char="●"/>
            </a:pPr>
            <a:r>
              <a:rPr lang="en" sz="19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network</a:t>
            </a:r>
            <a:endParaRPr sz="19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609493" indent="-423259">
              <a:buClr>
                <a:srgbClr val="000000"/>
              </a:buClr>
              <a:buSzPts val="1400"/>
              <a:buFont typeface="Roboto Mono"/>
              <a:buChar char="●"/>
            </a:pPr>
            <a:r>
              <a:rPr lang="en" sz="19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etc.</a:t>
            </a:r>
            <a:endParaRPr sz="19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543" name="Shape 543"/>
          <p:cNvSpPr/>
          <p:nvPr/>
        </p:nvSpPr>
        <p:spPr>
          <a:xfrm>
            <a:off x="5072145" y="1828268"/>
            <a:ext cx="2715826" cy="2423833"/>
          </a:xfrm>
          <a:prstGeom prst="flowChartProcess">
            <a:avLst/>
          </a:prstGeom>
          <a:solidFill>
            <a:schemeClr val="l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9" tIns="121879" rIns="121879" bIns="12187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Shape 544"/>
          <p:cNvSpPr txBox="1"/>
          <p:nvPr/>
        </p:nvSpPr>
        <p:spPr>
          <a:xfrm>
            <a:off x="5113201" y="1787533"/>
            <a:ext cx="2633714" cy="5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121879" rIns="121879" bIns="121879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19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namespaces</a:t>
            </a:r>
            <a:endParaRPr sz="19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609493" indent="-423259">
              <a:buClr>
                <a:srgbClr val="000000"/>
              </a:buClr>
              <a:buSzPts val="1400"/>
              <a:buFont typeface="Roboto Mono"/>
              <a:buChar char="●"/>
            </a:pPr>
            <a:r>
              <a:rPr lang="en" sz="19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pids</a:t>
            </a:r>
            <a:endParaRPr sz="19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609493" indent="-423259">
              <a:buClr>
                <a:srgbClr val="000000"/>
              </a:buClr>
              <a:buSzPts val="1400"/>
              <a:buFont typeface="Roboto Mono"/>
              <a:buChar char="●"/>
            </a:pPr>
            <a:r>
              <a:rPr lang="en" sz="19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mnts</a:t>
            </a:r>
            <a:endParaRPr sz="19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609493" indent="-423259">
              <a:buClr>
                <a:srgbClr val="000000"/>
              </a:buClr>
              <a:buSzPts val="1400"/>
              <a:buFont typeface="Roboto Mono"/>
              <a:buChar char="●"/>
            </a:pPr>
            <a:r>
              <a:rPr lang="en" sz="19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etc.</a:t>
            </a:r>
            <a:endParaRPr sz="19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3499560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/>
              <a:t>containers have a </a:t>
            </a:r>
            <a:r>
              <a:rPr lang="en-US" dirty="0" smtClean="0"/>
              <a:t>problem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389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Shape 5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803" y="855067"/>
            <a:ext cx="5015194" cy="4762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Shape 555"/>
          <p:cNvSpPr txBox="1"/>
          <p:nvPr/>
        </p:nvSpPr>
        <p:spPr>
          <a:xfrm>
            <a:off x="5966079" y="855067"/>
            <a:ext cx="6019632" cy="46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121879" rIns="121879" bIns="121879" anchor="t" anchorCtr="0">
            <a:noAutofit/>
          </a:bodyPr>
          <a:lstStyle/>
          <a:p>
            <a:pPr>
              <a:buClr>
                <a:srgbClr val="000000"/>
              </a:buClr>
              <a:buSzPts val="2400"/>
            </a:pPr>
            <a:r>
              <a:rPr lang="en" sz="3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you can never get away from pets unless:</a:t>
            </a:r>
            <a:endParaRPr sz="32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>
              <a:buClr>
                <a:srgbClr val="000000"/>
              </a:buClr>
              <a:buSzPts val="2400"/>
            </a:pPr>
            <a:r>
              <a:rPr lang="en" sz="3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- you handle the problem of container state</a:t>
            </a:r>
            <a:endParaRPr sz="32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>
              <a:buClr>
                <a:srgbClr val="000000"/>
              </a:buClr>
              <a:buSzPts val="2400"/>
            </a:pPr>
            <a:r>
              <a:rPr lang="en" sz="3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- you need an environment to support cattle</a:t>
            </a:r>
            <a:endParaRPr sz="32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>
              <a:buClr>
                <a:srgbClr val="000000"/>
              </a:buClr>
              <a:buSzPts val="2400"/>
            </a:pPr>
            <a:endParaRPr sz="32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>
              <a:buClr>
                <a:srgbClr val="000000"/>
              </a:buClr>
              <a:buSzPts val="2400"/>
            </a:pPr>
            <a:r>
              <a:rPr lang="en" sz="3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MapR and kubernetes are the solution</a:t>
            </a:r>
            <a:endParaRPr sz="32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934906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ym typeface="Roboto Mono"/>
              </a:rPr>
              <a:t>T</a:t>
            </a:r>
            <a:r>
              <a:rPr lang="en" dirty="0" smtClean="0">
                <a:sym typeface="Roboto Mono"/>
              </a:rPr>
              <a:t>hings docker can’t </a:t>
            </a:r>
            <a:r>
              <a:rPr lang="en-US" dirty="0" smtClean="0">
                <a:sym typeface="Roboto Mono"/>
              </a:rPr>
              <a:t>(or won’t) </a:t>
            </a:r>
            <a:r>
              <a:rPr lang="en" dirty="0" smtClean="0">
                <a:sym typeface="Roboto Mono"/>
              </a:rPr>
              <a:t>do...</a:t>
            </a:r>
            <a:endParaRPr lang="en-US" dirty="0"/>
          </a:p>
        </p:txBody>
      </p:sp>
      <p:sp>
        <p:nvSpPr>
          <p:cNvPr id="561" name="Shape 561"/>
          <p:cNvSpPr txBox="1"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" dirty="0" smtClean="0">
                <a:sym typeface="Roboto Mono"/>
              </a:rPr>
              <a:t>solve port mapping hell</a:t>
            </a:r>
          </a:p>
          <a:p>
            <a:r>
              <a:rPr lang="en" dirty="0" smtClean="0">
                <a:sym typeface="Roboto Mono"/>
              </a:rPr>
              <a:t>monitor running containers</a:t>
            </a:r>
          </a:p>
          <a:p>
            <a:r>
              <a:rPr lang="en" dirty="0" smtClean="0">
                <a:sym typeface="Roboto Mono"/>
              </a:rPr>
              <a:t>handle dead containers</a:t>
            </a:r>
          </a:p>
          <a:p>
            <a:r>
              <a:rPr lang="en" dirty="0" smtClean="0">
                <a:sym typeface="Roboto Mono"/>
              </a:rPr>
              <a:t>move containers so utilization improves</a:t>
            </a:r>
          </a:p>
          <a:p>
            <a:r>
              <a:rPr lang="en" dirty="0" smtClean="0">
                <a:sym typeface="Roboto Mono"/>
              </a:rPr>
              <a:t>autoscale container instances to handle load </a:t>
            </a:r>
            <a:r>
              <a:rPr lang="en" dirty="0" smtClean="0"/>
              <a:t>		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873915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why?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461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Magical View of Kubernetes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828800"/>
            <a:ext cx="77724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916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828800"/>
            <a:ext cx="7772400" cy="27178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Magical View of Kubernetes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567" y="3851594"/>
            <a:ext cx="76962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871587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Magical View of Kubernetes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828800"/>
            <a:ext cx="7772400" cy="2717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123" y="4064000"/>
            <a:ext cx="64008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26624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Magical View of Kubernetes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828800"/>
            <a:ext cx="7772400" cy="2717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6917" y="3948965"/>
            <a:ext cx="62992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17801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Note that you don’t think about which machine at 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233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195349" y="1777999"/>
            <a:ext cx="9831746" cy="3778965"/>
          </a:xfrm>
        </p:spPr>
        <p:txBody>
          <a:bodyPr/>
          <a:lstStyle/>
          <a:p>
            <a:r>
              <a:rPr lang="en-US" dirty="0" smtClean="0"/>
              <a:t>You don’t think about which machine at all</a:t>
            </a:r>
          </a:p>
          <a:p>
            <a:endParaRPr lang="en-US" dirty="0"/>
          </a:p>
          <a:p>
            <a:r>
              <a:rPr lang="en-US" dirty="0" smtClean="0"/>
              <a:t>No more names from The Hobbit</a:t>
            </a:r>
          </a:p>
          <a:p>
            <a:r>
              <a:rPr lang="en-US" dirty="0" smtClean="0"/>
              <a:t>Just cattle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749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Impact of Kubernetes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Software engineering can be viewed as freezing bits</a:t>
            </a:r>
          </a:p>
          <a:p>
            <a:endParaRPr lang="en-US" dirty="0"/>
          </a:p>
          <a:p>
            <a:r>
              <a:rPr lang="en-US" dirty="0" smtClean="0"/>
              <a:t>Initially, everything is possible, nothing is actual</a:t>
            </a:r>
          </a:p>
          <a:p>
            <a:endParaRPr lang="en-US" dirty="0"/>
          </a:p>
          <a:p>
            <a:r>
              <a:rPr lang="en-US" dirty="0" smtClean="0"/>
              <a:t>We freeze the source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Then the binary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Then the package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Then the environment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	Ultimately the system</a:t>
            </a:r>
          </a:p>
        </p:txBody>
      </p:sp>
    </p:spTree>
    <p:extLst>
      <p:ext uri="{BB962C8B-B14F-4D97-AF65-F5344CB8AC3E}">
        <p14:creationId xmlns:p14="http://schemas.microsoft.com/office/powerpoint/2010/main" val="2805351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00"/>
            <a:ext cx="12188825" cy="558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35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00"/>
            <a:ext cx="12188825" cy="558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877246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00"/>
            <a:ext cx="12188825" cy="558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410132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/>
          <p:nvPr/>
        </p:nvSpPr>
        <p:spPr>
          <a:xfrm>
            <a:off x="2571530" y="5704200"/>
            <a:ext cx="9557910" cy="9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121879" rIns="121879" bIns="121879" anchor="t" anchorCtr="0">
            <a:noAutofit/>
          </a:bodyPr>
          <a:lstStyle/>
          <a:p>
            <a:pPr>
              <a:buClr>
                <a:srgbClr val="000000"/>
              </a:buClr>
              <a:buSzPts val="900"/>
            </a:pPr>
            <a:r>
              <a:rPr lang="en" sz="1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Source: Shippable.com http://blog.shippable.com/why-the-adoption-of-kubernetes-will-explode-in-2018</a:t>
            </a:r>
            <a:endParaRPr sz="12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315" name="Shape 3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2625" y="969242"/>
            <a:ext cx="8215293" cy="4734959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Shape 316"/>
          <p:cNvSpPr txBox="1"/>
          <p:nvPr/>
        </p:nvSpPr>
        <p:spPr>
          <a:xfrm>
            <a:off x="244369" y="93567"/>
            <a:ext cx="11822121" cy="7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121879" rIns="121879" bIns="121879" anchor="t" anchorCtr="0">
            <a:noAutofit/>
          </a:bodyPr>
          <a:lstStyle/>
          <a:p>
            <a:pPr>
              <a:buClr>
                <a:srgbClr val="000000"/>
              </a:buClr>
              <a:buSzPts val="2400"/>
            </a:pPr>
            <a:r>
              <a:rPr lang="en" sz="3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kubernetes = major community support</a:t>
            </a:r>
            <a:endParaRPr sz="32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3912768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00"/>
            <a:ext cx="12188825" cy="55849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000"/>
            <a:ext cx="12188825" cy="558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80422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00"/>
            <a:ext cx="12188825" cy="55849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7619" y="6152959"/>
            <a:ext cx="20955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512996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This is glorious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731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195349" y="2007485"/>
            <a:ext cx="9831746" cy="258445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but we still have a problem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17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195349" y="2236970"/>
            <a:ext cx="9831746" cy="258445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state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251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Done Yet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719" y="1406107"/>
            <a:ext cx="2615717" cy="394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11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Done Yet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719" y="1406107"/>
            <a:ext cx="2615717" cy="39485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956" y="4207998"/>
            <a:ext cx="3068646" cy="12936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8444" y="3886200"/>
            <a:ext cx="3378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68692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Really Ready at All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294967295"/>
          </p:nvPr>
        </p:nvSpPr>
        <p:spPr>
          <a:xfrm>
            <a:off x="6597118" y="1379143"/>
            <a:ext cx="5062537" cy="4389437"/>
          </a:xfrm>
        </p:spPr>
        <p:txBody>
          <a:bodyPr/>
          <a:lstStyle/>
          <a:p>
            <a:r>
              <a:rPr lang="en-US" dirty="0" smtClean="0"/>
              <a:t>State in containers messes things up</a:t>
            </a:r>
          </a:p>
          <a:p>
            <a:r>
              <a:rPr lang="en-US" dirty="0" smtClean="0"/>
              <a:t>Restarts lose the state</a:t>
            </a:r>
          </a:p>
          <a:p>
            <a:r>
              <a:rPr lang="en-US" dirty="0" smtClean="0"/>
              <a:t>Replicating state makes services complex</a:t>
            </a:r>
          </a:p>
          <a:p>
            <a:r>
              <a:rPr lang="en-US" dirty="0" smtClean="0"/>
              <a:t>Application developers just aren’t systems developers</a:t>
            </a:r>
          </a:p>
          <a:p>
            <a:r>
              <a:rPr lang="en-US" dirty="0" smtClean="0"/>
              <a:t>State life-cycle doesn’t match app life-cycle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719" y="1406107"/>
            <a:ext cx="2615717" cy="39485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956" y="4207998"/>
            <a:ext cx="3068646" cy="12936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8444" y="3886200"/>
            <a:ext cx="3378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315412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Service Anyway?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561" y="2209066"/>
            <a:ext cx="2990850" cy="2971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195" y="1552790"/>
            <a:ext cx="459105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192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</a:t>
            </a:r>
            <a:r>
              <a:rPr lang="mr-IN" dirty="0" smtClean="0"/>
              <a:t>…</a:t>
            </a:r>
            <a:r>
              <a:rPr lang="en-US" dirty="0" smtClean="0"/>
              <a:t> Not Entirely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Synchronous RPC-based services only serve one need</a:t>
            </a:r>
          </a:p>
          <a:p>
            <a:endParaRPr lang="en-US" dirty="0"/>
          </a:p>
          <a:p>
            <a:r>
              <a:rPr lang="en-US" dirty="0" smtClean="0"/>
              <a:t>In a synchronous service it’s common to do some, defer some</a:t>
            </a:r>
          </a:p>
          <a:p>
            <a:endParaRPr lang="en-US" dirty="0"/>
          </a:p>
          <a:p>
            <a:r>
              <a:rPr lang="en-US" dirty="0" smtClean="0"/>
              <a:t>But deferring work is hard in a synchronous world </a:t>
            </a:r>
            <a:r>
              <a:rPr lang="mr-IN" dirty="0" smtClean="0"/>
              <a:t>…</a:t>
            </a:r>
            <a:r>
              <a:rPr lang="en-US" dirty="0" smtClean="0"/>
              <a:t> we have to give up the return call in some sense</a:t>
            </a:r>
          </a:p>
          <a:p>
            <a:endParaRPr lang="en-US" dirty="0"/>
          </a:p>
          <a:p>
            <a:r>
              <a:rPr lang="en-US" dirty="0" smtClean="0"/>
              <a:t>This is the germ of streaming architecture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170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Shape 3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116" y="3273201"/>
            <a:ext cx="3934443" cy="221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Shape 3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49269" y="3511167"/>
            <a:ext cx="3542377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Shape 3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48052" y="3380800"/>
            <a:ext cx="3043641" cy="20895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every cloud supports </a:t>
            </a:r>
            <a:r>
              <a:rPr lang="en-US" dirty="0" err="1" smtClean="0"/>
              <a:t>kubernetes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83557" y="5540901"/>
            <a:ext cx="183896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www.sinax.be</a:t>
            </a:r>
            <a:r>
              <a:rPr lang="en-US" sz="1000" dirty="0"/>
              <a:t>/en/</a:t>
            </a:r>
            <a:r>
              <a:rPr lang="en-US" sz="1000" dirty="0" err="1"/>
              <a:t>aws</a:t>
            </a:r>
            <a:r>
              <a:rPr lang="en-US" sz="1000" dirty="0"/>
              <a:t>/</a:t>
            </a:r>
          </a:p>
        </p:txBody>
      </p:sp>
      <p:sp>
        <p:nvSpPr>
          <p:cNvPr id="4" name="Rectangle 3"/>
          <p:cNvSpPr/>
          <p:nvPr/>
        </p:nvSpPr>
        <p:spPr>
          <a:xfrm>
            <a:off x="883557" y="5672368"/>
            <a:ext cx="6092825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www.westconcomstor.com</a:t>
            </a:r>
            <a:r>
              <a:rPr lang="en-US" sz="1000" dirty="0"/>
              <a:t>/</a:t>
            </a:r>
            <a:r>
              <a:rPr lang="en-US" sz="1000" dirty="0" err="1"/>
              <a:t>za</a:t>
            </a:r>
            <a:r>
              <a:rPr lang="en-US" sz="1000" dirty="0"/>
              <a:t>/en/vendors/</a:t>
            </a:r>
            <a:r>
              <a:rPr lang="en-US" sz="1000" dirty="0" err="1"/>
              <a:t>wc</a:t>
            </a:r>
            <a:r>
              <a:rPr lang="en-US" sz="1000" dirty="0"/>
              <a:t>-vendors/</a:t>
            </a:r>
            <a:r>
              <a:rPr lang="en-US" sz="1000" dirty="0" err="1"/>
              <a:t>microsoft</a:t>
            </a:r>
            <a:r>
              <a:rPr lang="en-US" sz="1000" dirty="0"/>
              <a:t>-azure-EN-</a:t>
            </a:r>
            <a:r>
              <a:rPr lang="en-US" sz="1000" dirty="0" err="1"/>
              <a:t>UK.html</a:t>
            </a:r>
            <a:endParaRPr lang="en-US" sz="1000" dirty="0"/>
          </a:p>
        </p:txBody>
      </p:sp>
      <p:sp>
        <p:nvSpPr>
          <p:cNvPr id="5" name="Rectangle 4"/>
          <p:cNvSpPr/>
          <p:nvPr/>
        </p:nvSpPr>
        <p:spPr>
          <a:xfrm>
            <a:off x="883557" y="5825519"/>
            <a:ext cx="6092825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https://www.g2crowd.com/products/</a:t>
            </a:r>
            <a:r>
              <a:rPr lang="en-US" sz="1000" dirty="0" err="1"/>
              <a:t>google</a:t>
            </a:r>
            <a:r>
              <a:rPr lang="en-US" sz="1000" dirty="0"/>
              <a:t>-</a:t>
            </a:r>
            <a:r>
              <a:rPr lang="en-US" sz="1000" dirty="0" err="1"/>
              <a:t>kubernetes</a:t>
            </a:r>
            <a:r>
              <a:rPr lang="en-US" sz="1000" dirty="0"/>
              <a:t>-engine-</a:t>
            </a:r>
            <a:r>
              <a:rPr lang="en-US" sz="1000" dirty="0" err="1"/>
              <a:t>gke</a:t>
            </a:r>
            <a:r>
              <a:rPr lang="en-US" sz="1000" dirty="0"/>
              <a:t>/details</a:t>
            </a:r>
          </a:p>
        </p:txBody>
      </p:sp>
    </p:spTree>
    <p:extLst>
      <p:ext uri="{BB962C8B-B14F-4D97-AF65-F5344CB8AC3E}">
        <p14:creationId xmlns:p14="http://schemas.microsoft.com/office/powerpoint/2010/main" val="4222512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883" y="4628416"/>
            <a:ext cx="3829050" cy="1104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Service Anyway?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2561" y="2209066"/>
            <a:ext cx="2990850" cy="2971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5195" y="1552790"/>
            <a:ext cx="459105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64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Isolation is The Defining Characteristic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I can hide details of who and where, I have a service</a:t>
            </a:r>
          </a:p>
          <a:p>
            <a:endParaRPr lang="en-US" dirty="0"/>
          </a:p>
          <a:p>
            <a:r>
              <a:rPr lang="en-US" dirty="0" smtClean="0"/>
              <a:t>If I can hide details of deployment, I have a micro-service</a:t>
            </a:r>
          </a:p>
          <a:p>
            <a:endParaRPr lang="en-US" dirty="0"/>
          </a:p>
          <a:p>
            <a:r>
              <a:rPr lang="en-US" dirty="0" smtClean="0"/>
              <a:t>If I can hide details of </a:t>
            </a:r>
            <a:r>
              <a:rPr lang="en-US" b="1" i="1" dirty="0" smtClean="0"/>
              <a:t>when</a:t>
            </a:r>
            <a:r>
              <a:rPr lang="en-US" dirty="0" smtClean="0"/>
              <a:t>, I have a streaming micro-service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938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Temporal and Geo Isolation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828800"/>
            <a:ext cx="3289300" cy="800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56281" y="1939029"/>
            <a:ext cx="4102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>Consumer isn’t even running</a:t>
            </a:r>
          </a:p>
        </p:txBody>
      </p:sp>
    </p:spTree>
    <p:extLst>
      <p:ext uri="{BB962C8B-B14F-4D97-AF65-F5344CB8AC3E}">
        <p14:creationId xmlns:p14="http://schemas.microsoft.com/office/powerpoint/2010/main" val="2600323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Temporal and Geo </a:t>
            </a:r>
            <a:r>
              <a:rPr lang="en-US" dirty="0"/>
              <a:t>Isolation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828800"/>
            <a:ext cx="54991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53903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828800"/>
            <a:ext cx="5499100" cy="27813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Temporal and Geo </a:t>
            </a:r>
            <a:r>
              <a:rPr lang="en-US" dirty="0"/>
              <a:t>Isolation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15165" y="3087203"/>
            <a:ext cx="5009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>Consumer could be an ocean away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321" y="2946399"/>
            <a:ext cx="733349" cy="45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672077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Need Multiple Forms of Persistence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Files are important</a:t>
            </a:r>
          </a:p>
          <a:p>
            <a:pPr lvl="1"/>
            <a:r>
              <a:rPr lang="en-US" dirty="0" err="1" smtClean="0"/>
              <a:t>Config</a:t>
            </a:r>
            <a:r>
              <a:rPr lang="en-US" dirty="0" smtClean="0"/>
              <a:t> files, image files, archival data data</a:t>
            </a:r>
          </a:p>
          <a:p>
            <a:pPr lvl="1"/>
            <a:r>
              <a:rPr lang="en-US" dirty="0" smtClean="0"/>
              <a:t>Legacy applications like machine learning, web</a:t>
            </a:r>
          </a:p>
          <a:p>
            <a:endParaRPr lang="en-US" dirty="0"/>
          </a:p>
          <a:p>
            <a:r>
              <a:rPr lang="en-US" dirty="0" smtClean="0"/>
              <a:t>Tables are important</a:t>
            </a:r>
          </a:p>
          <a:p>
            <a:pPr lvl="1"/>
            <a:r>
              <a:rPr lang="en-US" dirty="0" smtClean="0"/>
              <a:t>Critical to have random update for some applications</a:t>
            </a:r>
          </a:p>
          <a:p>
            <a:pPr lvl="1"/>
            <a:r>
              <a:rPr lang="en-US" dirty="0" smtClean="0"/>
              <a:t>Should scale transparently without dedicated cluster</a:t>
            </a:r>
          </a:p>
          <a:p>
            <a:endParaRPr lang="en-US" dirty="0"/>
          </a:p>
          <a:p>
            <a:r>
              <a:rPr lang="en-US" dirty="0" smtClean="0"/>
              <a:t>Streams are important</a:t>
            </a:r>
          </a:p>
          <a:p>
            <a:pPr lvl="1"/>
            <a:r>
              <a:rPr lang="en-US" dirty="0" smtClean="0"/>
              <a:t>Should be co-equal form of persistence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124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676" y="2662023"/>
            <a:ext cx="5918200" cy="85090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514" y="1033605"/>
            <a:ext cx="68072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96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676" y="2662023"/>
            <a:ext cx="5918200" cy="85090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514" y="1033605"/>
            <a:ext cx="6807200" cy="800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3675" y="1833705"/>
            <a:ext cx="1955800" cy="863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0506" y="3407077"/>
            <a:ext cx="55626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545006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848" y="3999281"/>
            <a:ext cx="7505700" cy="2209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676" y="2662023"/>
            <a:ext cx="5918200" cy="85090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514" y="1033605"/>
            <a:ext cx="6807200" cy="800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675" y="1833705"/>
            <a:ext cx="1955800" cy="863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0506" y="3407077"/>
            <a:ext cx="55626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18281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009" y="3422650"/>
            <a:ext cx="7899400" cy="1689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676" y="2662023"/>
            <a:ext cx="5918200" cy="85090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514" y="1033605"/>
            <a:ext cx="6807200" cy="800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675" y="1833705"/>
            <a:ext cx="19558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769544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massive </a:t>
            </a:r>
            <a:r>
              <a:rPr lang="en-US" dirty="0"/>
              <a:t>customer adoption rate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130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This Data Platform Need to Have?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Global namespace across entire Kubernetes cluster</a:t>
            </a:r>
          </a:p>
          <a:p>
            <a:pPr lvl="1"/>
            <a:r>
              <a:rPr lang="en-US" dirty="0" smtClean="0"/>
              <a:t>Between clusters as well if possible</a:t>
            </a:r>
          </a:p>
          <a:p>
            <a:r>
              <a:rPr lang="en-US" dirty="0" smtClean="0"/>
              <a:t>All three forms of primitive persistence</a:t>
            </a:r>
          </a:p>
          <a:p>
            <a:pPr lvl="1"/>
            <a:r>
              <a:rPr lang="en-US" dirty="0" smtClean="0"/>
              <a:t>Files, streams, tables</a:t>
            </a:r>
          </a:p>
          <a:p>
            <a:r>
              <a:rPr lang="en-US" dirty="0" smtClean="0"/>
              <a:t>Inherently scalable</a:t>
            </a:r>
          </a:p>
          <a:p>
            <a:pPr lvl="1"/>
            <a:r>
              <a:rPr lang="en-US" dirty="0" smtClean="0"/>
              <a:t>Performance, cardinality, locality</a:t>
            </a:r>
          </a:p>
          <a:p>
            <a:r>
              <a:rPr lang="en-US" dirty="0" smtClean="0"/>
              <a:t>Uniform access and control</a:t>
            </a:r>
          </a:p>
          <a:p>
            <a:pPr lvl="1"/>
            <a:r>
              <a:rPr lang="en-US" dirty="0" smtClean="0"/>
              <a:t>Path names for all objects, identical permission scheme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250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This Data Platform Need to Have?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Global namespace across entire Kubernetes cluster</a:t>
            </a:r>
          </a:p>
          <a:p>
            <a:pPr lvl="1"/>
            <a:r>
              <a:rPr lang="en-US" dirty="0" smtClean="0"/>
              <a:t>Between clusters as well if possible</a:t>
            </a:r>
          </a:p>
          <a:p>
            <a:r>
              <a:rPr lang="en-US" dirty="0" smtClean="0"/>
              <a:t>All three forms of primitive persistence</a:t>
            </a:r>
          </a:p>
          <a:p>
            <a:pPr lvl="1"/>
            <a:r>
              <a:rPr lang="en-US" dirty="0" smtClean="0"/>
              <a:t>Files, streams, tables</a:t>
            </a:r>
          </a:p>
          <a:p>
            <a:r>
              <a:rPr lang="en-US" dirty="0" smtClean="0"/>
              <a:t>Inherently scalable</a:t>
            </a:r>
          </a:p>
          <a:p>
            <a:pPr lvl="1"/>
            <a:r>
              <a:rPr lang="en-US" dirty="0" smtClean="0"/>
              <a:t>Performance, cardinality, locality</a:t>
            </a:r>
          </a:p>
          <a:p>
            <a:r>
              <a:rPr lang="en-US" dirty="0" smtClean="0"/>
              <a:t>Uniform access and control</a:t>
            </a:r>
          </a:p>
          <a:p>
            <a:pPr lvl="1"/>
            <a:r>
              <a:rPr lang="en-US" dirty="0" smtClean="0"/>
              <a:t>Path names for all objects, identical permission scheme</a:t>
            </a:r>
          </a:p>
          <a:p>
            <a:endParaRPr lang="en-US" dirty="0"/>
          </a:p>
          <a:p>
            <a:r>
              <a:rPr lang="en-US" dirty="0" smtClean="0"/>
              <a:t>Oh</a:t>
            </a:r>
            <a:r>
              <a:rPr lang="mr-IN" dirty="0" smtClean="0"/>
              <a:t>…</a:t>
            </a:r>
            <a:r>
              <a:rPr lang="en-US" dirty="0" smtClean="0"/>
              <a:t>. got that already. Just need to wire it up to Kubernetes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399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hape 7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2120" y="348104"/>
            <a:ext cx="6526355" cy="60027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8750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52" y="1040828"/>
            <a:ext cx="11931928" cy="498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504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366" y="1936750"/>
            <a:ext cx="1663700" cy="1485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366" y="3273170"/>
            <a:ext cx="1130300" cy="1816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60594" y="2231571"/>
            <a:ext cx="4063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>Normally pods interact directly with node resources</a:t>
            </a:r>
          </a:p>
        </p:txBody>
      </p:sp>
    </p:spTree>
    <p:extLst>
      <p:ext uri="{BB962C8B-B14F-4D97-AF65-F5344CB8AC3E}">
        <p14:creationId xmlns:p14="http://schemas.microsoft.com/office/powerpoint/2010/main" val="3515969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366" y="1936750"/>
            <a:ext cx="1663700" cy="1485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366" y="4035176"/>
            <a:ext cx="1130300" cy="1816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5366" y="3410857"/>
            <a:ext cx="1663700" cy="76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34046" y="3341860"/>
            <a:ext cx="4063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>We can install a volume plugin (recently introduced)</a:t>
            </a:r>
          </a:p>
        </p:txBody>
      </p:sp>
    </p:spTree>
    <p:extLst>
      <p:ext uri="{BB962C8B-B14F-4D97-AF65-F5344CB8AC3E}">
        <p14:creationId xmlns:p14="http://schemas.microsoft.com/office/powerpoint/2010/main" val="3371994887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730" y="3717594"/>
            <a:ext cx="2235200" cy="1181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366" y="1936750"/>
            <a:ext cx="1663700" cy="1485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5366" y="4035176"/>
            <a:ext cx="1130300" cy="1816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366" y="3410857"/>
            <a:ext cx="1663700" cy="76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3488" y="3999894"/>
            <a:ext cx="1168400" cy="635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42896" y="2394857"/>
            <a:ext cx="4063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>This allows uniform access to files, tables and streams</a:t>
            </a:r>
          </a:p>
        </p:txBody>
      </p:sp>
    </p:spTree>
    <p:extLst>
      <p:ext uri="{BB962C8B-B14F-4D97-AF65-F5344CB8AC3E}">
        <p14:creationId xmlns:p14="http://schemas.microsoft.com/office/powerpoint/2010/main" val="2071534956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Where does that take us?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519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Consequences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Installation of plugin is K8S level operation</a:t>
            </a:r>
          </a:p>
          <a:p>
            <a:pPr lvl="1"/>
            <a:r>
              <a:rPr lang="en-US" dirty="0" smtClean="0"/>
              <a:t>No per-node attention required</a:t>
            </a:r>
          </a:p>
          <a:p>
            <a:endParaRPr lang="en-US" dirty="0"/>
          </a:p>
          <a:p>
            <a:r>
              <a:rPr lang="en-US" dirty="0" smtClean="0"/>
              <a:t>Use of plugin is overlay operation</a:t>
            </a:r>
          </a:p>
          <a:p>
            <a:pPr lvl="1"/>
            <a:r>
              <a:rPr lang="en-US" dirty="0" smtClean="0"/>
              <a:t>No change needed for an container</a:t>
            </a:r>
          </a:p>
          <a:p>
            <a:pPr lvl="1"/>
            <a:r>
              <a:rPr lang="en-US" dirty="0" smtClean="0"/>
              <a:t>Any Helm chart can use the plugin for conventional file access</a:t>
            </a:r>
          </a:p>
          <a:p>
            <a:endParaRPr lang="en-US" dirty="0"/>
          </a:p>
          <a:p>
            <a:r>
              <a:rPr lang="en-US" dirty="0" smtClean="0"/>
              <a:t>Can share storage/compute or isolate or scale independently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079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Consequences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State is no longer a dirty word for Kubernetes</a:t>
            </a:r>
          </a:p>
          <a:p>
            <a:endParaRPr lang="en-US" dirty="0"/>
          </a:p>
          <a:p>
            <a:r>
              <a:rPr lang="en-US" dirty="0" smtClean="0"/>
              <a:t>HPC can run on K8S</a:t>
            </a:r>
          </a:p>
          <a:p>
            <a:endParaRPr lang="en-US" dirty="0"/>
          </a:p>
          <a:p>
            <a:r>
              <a:rPr lang="en-US" dirty="0" smtClean="0"/>
              <a:t>Boring things can run on K8S without storage appliances</a:t>
            </a:r>
          </a:p>
          <a:p>
            <a:endParaRPr lang="en-US" dirty="0"/>
          </a:p>
          <a:p>
            <a:r>
              <a:rPr lang="en-US" dirty="0" smtClean="0"/>
              <a:t>Previously crazy ideas can now be valuable</a:t>
            </a:r>
          </a:p>
          <a:p>
            <a:endParaRPr lang="en-US" dirty="0"/>
          </a:p>
          <a:p>
            <a:r>
              <a:rPr lang="en-US" dirty="0" smtClean="0"/>
              <a:t>Complexity is largely not visible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91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763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1"/>
          <p:cNvSpPr/>
          <p:nvPr/>
        </p:nvSpPr>
        <p:spPr>
          <a:xfrm>
            <a:off x="5413730" y="4033870"/>
            <a:ext cx="1815946" cy="2245579"/>
          </a:xfrm>
          <a:prstGeom prst="roundRect">
            <a:avLst>
              <a:gd name="adj" fmla="val 16667"/>
            </a:avLst>
          </a:prstGeom>
          <a:solidFill>
            <a:srgbClr val="FFF4D4"/>
          </a:solidFill>
          <a:ln w="25400" cap="flat" cmpd="sng">
            <a:solidFill>
              <a:srgbClr val="DEA60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41"/>
          <p:cNvSpPr txBox="1">
            <a:spLocks noGrp="1"/>
          </p:cNvSpPr>
          <p:nvPr>
            <p:ph type="title"/>
          </p:nvPr>
        </p:nvSpPr>
        <p:spPr>
          <a:xfrm>
            <a:off x="851747" y="371745"/>
            <a:ext cx="11346303" cy="5750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6734" tIns="63350" rIns="126734" bIns="63350" rtlCol="0" anchor="ctr" anchorCtr="0">
            <a:noAutofit/>
          </a:bodyPr>
          <a:lstStyle/>
          <a:p>
            <a:pPr>
              <a:buSzPts val="2250"/>
            </a:pPr>
            <a:r>
              <a:rPr lang="en" sz="2999"/>
              <a:t>Cloud as-is: No unified data access or security concepts</a:t>
            </a:r>
            <a:endParaRPr/>
          </a:p>
        </p:txBody>
      </p:sp>
      <p:pic>
        <p:nvPicPr>
          <p:cNvPr id="272" name="Google Shape;272;p41" descr="Icon_Big-Data_Cloud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83806" y="5048929"/>
            <a:ext cx="1069884" cy="995866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1"/>
          <p:cNvSpPr txBox="1"/>
          <p:nvPr/>
        </p:nvSpPr>
        <p:spPr>
          <a:xfrm>
            <a:off x="5742658" y="5734899"/>
            <a:ext cx="1271931" cy="338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Public Cloud</a:t>
            </a:r>
            <a:endParaRPr sz="2399"/>
          </a:p>
        </p:txBody>
      </p:sp>
      <p:pic>
        <p:nvPicPr>
          <p:cNvPr id="274" name="Google Shape;274;p41" descr="search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75580" y="1401309"/>
            <a:ext cx="1085020" cy="1085303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41"/>
          <p:cNvSpPr txBox="1"/>
          <p:nvPr/>
        </p:nvSpPr>
        <p:spPr>
          <a:xfrm>
            <a:off x="2584046" y="1791912"/>
            <a:ext cx="1530685" cy="369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600" b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Application</a:t>
            </a:r>
            <a:endParaRPr sz="2399"/>
          </a:p>
        </p:txBody>
      </p:sp>
      <p:pic>
        <p:nvPicPr>
          <p:cNvPr id="276" name="Google Shape;276;p41" descr="Icon_Use-Cases_White_Data-Mining_v1_300x300px_cl_bk-0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18653" y="1768878"/>
            <a:ext cx="431582" cy="409168"/>
          </a:xfrm>
          <a:prstGeom prst="rect">
            <a:avLst/>
          </a:prstGeom>
          <a:solidFill>
            <a:srgbClr val="C8102E"/>
          </a:solidFill>
          <a:ln>
            <a:noFill/>
          </a:ln>
        </p:spPr>
      </p:pic>
      <p:cxnSp>
        <p:nvCxnSpPr>
          <p:cNvPr id="277" name="Google Shape;277;p41"/>
          <p:cNvCxnSpPr/>
          <p:nvPr/>
        </p:nvCxnSpPr>
        <p:spPr>
          <a:xfrm>
            <a:off x="4256439" y="1961145"/>
            <a:ext cx="1040144" cy="0"/>
          </a:xfrm>
          <a:prstGeom prst="straightConnector1">
            <a:avLst/>
          </a:prstGeom>
          <a:noFill/>
          <a:ln w="28575" cap="flat" cmpd="sng">
            <a:solidFill>
              <a:srgbClr val="7F7F7F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pic>
        <p:nvPicPr>
          <p:cNvPr id="278" name="Google Shape;278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44710" y="1762320"/>
            <a:ext cx="510834" cy="4835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9" name="Google Shape;279;p41"/>
          <p:cNvGrpSpPr/>
          <p:nvPr/>
        </p:nvGrpSpPr>
        <p:grpSpPr>
          <a:xfrm>
            <a:off x="6042827" y="3821177"/>
            <a:ext cx="467793" cy="467914"/>
            <a:chOff x="2160733" y="2580906"/>
            <a:chExt cx="937728" cy="937728"/>
          </a:xfrm>
        </p:grpSpPr>
        <p:sp>
          <p:nvSpPr>
            <p:cNvPr id="280" name="Google Shape;280;p41"/>
            <p:cNvSpPr/>
            <p:nvPr/>
          </p:nvSpPr>
          <p:spPr>
            <a:xfrm>
              <a:off x="2160733" y="2580906"/>
              <a:ext cx="937728" cy="937728"/>
            </a:xfrm>
            <a:prstGeom prst="roundRect">
              <a:avLst>
                <a:gd name="adj" fmla="val 16667"/>
              </a:avLst>
            </a:prstGeom>
            <a:solidFill>
              <a:srgbClr val="9DB3AE"/>
            </a:solidFill>
            <a:ln w="28575" cap="flat" cmpd="sng">
              <a:solidFill>
                <a:srgbClr val="0013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60917" rIns="121868" bIns="60917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9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281" name="Google Shape;281;p41"/>
            <p:cNvSpPr/>
            <p:nvPr/>
          </p:nvSpPr>
          <p:spPr>
            <a:xfrm>
              <a:off x="2338742" y="2739706"/>
              <a:ext cx="588992" cy="620006"/>
            </a:xfrm>
            <a:prstGeom prst="roundRect">
              <a:avLst>
                <a:gd name="adj" fmla="val 16667"/>
              </a:avLst>
            </a:prstGeom>
            <a:solidFill>
              <a:srgbClr val="9DB3AE"/>
            </a:solidFill>
            <a:ln w="28575" cap="flat" cmpd="sng">
              <a:solidFill>
                <a:srgbClr val="0013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60917" rIns="121868" bIns="60917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9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282" name="Google Shape;282;p41"/>
            <p:cNvSpPr/>
            <p:nvPr/>
          </p:nvSpPr>
          <p:spPr>
            <a:xfrm>
              <a:off x="2459836" y="3078250"/>
              <a:ext cx="73732" cy="185871"/>
            </a:xfrm>
            <a:prstGeom prst="roundRect">
              <a:avLst>
                <a:gd name="adj" fmla="val 16667"/>
              </a:avLst>
            </a:prstGeom>
            <a:solidFill>
              <a:srgbClr val="9DB3AE"/>
            </a:solidFill>
            <a:ln w="25400" cap="flat" cmpd="sng">
              <a:solidFill>
                <a:srgbClr val="0013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60917" rIns="121868" bIns="60917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9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283" name="Google Shape;283;p41"/>
            <p:cNvSpPr/>
            <p:nvPr/>
          </p:nvSpPr>
          <p:spPr>
            <a:xfrm>
              <a:off x="2766481" y="3103211"/>
              <a:ext cx="45719" cy="146240"/>
            </a:xfrm>
            <a:prstGeom prst="roundRect">
              <a:avLst>
                <a:gd name="adj" fmla="val 16667"/>
              </a:avLst>
            </a:prstGeom>
            <a:solidFill>
              <a:srgbClr val="9DB3AE"/>
            </a:solidFill>
            <a:ln w="25400" cap="flat" cmpd="sng">
              <a:solidFill>
                <a:srgbClr val="0013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60917" rIns="121868" bIns="60917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9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284" name="Google Shape;284;p41"/>
            <p:cNvSpPr/>
            <p:nvPr/>
          </p:nvSpPr>
          <p:spPr>
            <a:xfrm>
              <a:off x="2577690" y="2860211"/>
              <a:ext cx="116441" cy="116441"/>
            </a:xfrm>
            <a:prstGeom prst="ellipse">
              <a:avLst/>
            </a:prstGeom>
            <a:solidFill>
              <a:srgbClr val="9DB3AE"/>
            </a:solidFill>
            <a:ln w="25400" cap="flat" cmpd="sng">
              <a:solidFill>
                <a:srgbClr val="0013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60917" rIns="121868" bIns="60917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9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cxnSp>
        <p:nvCxnSpPr>
          <p:cNvPr id="285" name="Google Shape;285;p41"/>
          <p:cNvCxnSpPr/>
          <p:nvPr/>
        </p:nvCxnSpPr>
        <p:spPr>
          <a:xfrm>
            <a:off x="5915539" y="2559500"/>
            <a:ext cx="328052" cy="1097482"/>
          </a:xfrm>
          <a:prstGeom prst="straightConnector1">
            <a:avLst/>
          </a:prstGeom>
          <a:noFill/>
          <a:ln w="28575" cap="flat" cmpd="sng">
            <a:solidFill>
              <a:srgbClr val="DEA602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86" name="Google Shape;286;p41"/>
          <p:cNvSpPr txBox="1"/>
          <p:nvPr/>
        </p:nvSpPr>
        <p:spPr>
          <a:xfrm>
            <a:off x="6026347" y="2868927"/>
            <a:ext cx="650009" cy="738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3999">
                <a:solidFill>
                  <a:srgbClr val="DEA602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✓</a:t>
            </a:r>
            <a:endParaRPr sz="3999">
              <a:solidFill>
                <a:srgbClr val="DEA602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</p:txBody>
      </p:sp>
      <p:sp>
        <p:nvSpPr>
          <p:cNvPr id="287" name="Google Shape;287;p41"/>
          <p:cNvSpPr txBox="1"/>
          <p:nvPr/>
        </p:nvSpPr>
        <p:spPr>
          <a:xfrm>
            <a:off x="6618303" y="3874878"/>
            <a:ext cx="447085" cy="2871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066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API</a:t>
            </a:r>
            <a:endParaRPr sz="2399"/>
          </a:p>
        </p:txBody>
      </p:sp>
      <p:pic>
        <p:nvPicPr>
          <p:cNvPr id="288" name="Google Shape;288;p4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99288" y="5429527"/>
            <a:ext cx="425612" cy="264754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41"/>
          <p:cNvSpPr txBox="1"/>
          <p:nvPr/>
        </p:nvSpPr>
        <p:spPr>
          <a:xfrm>
            <a:off x="6256925" y="2306043"/>
            <a:ext cx="1363425" cy="33846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API Connector</a:t>
            </a:r>
            <a:endParaRPr sz="2399"/>
          </a:p>
        </p:txBody>
      </p:sp>
      <p:sp>
        <p:nvSpPr>
          <p:cNvPr id="290" name="Google Shape;290;p41"/>
          <p:cNvSpPr txBox="1"/>
          <p:nvPr/>
        </p:nvSpPr>
        <p:spPr>
          <a:xfrm>
            <a:off x="8288192" y="1279809"/>
            <a:ext cx="3765346" cy="1107707"/>
          </a:xfrm>
          <a:prstGeom prst="rect">
            <a:avLst/>
          </a:prstGeom>
          <a:noFill/>
          <a:ln w="9525" cap="flat" cmpd="sng">
            <a:solidFill>
              <a:srgbClr val="00234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Single cloud vendor strategy:</a:t>
            </a:r>
            <a:endParaRPr sz="2399"/>
          </a:p>
          <a:p>
            <a:pPr marL="285679" indent="-285679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Vendor lock in</a:t>
            </a:r>
            <a:endParaRPr sz="2399"/>
          </a:p>
          <a:p>
            <a:pPr marL="285679" indent="-285679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failover in case of global outage</a:t>
            </a:r>
            <a:endParaRPr sz="2399"/>
          </a:p>
          <a:p>
            <a:pPr marL="285679" indent="-285679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Limited Edge capabilities</a:t>
            </a:r>
            <a:endParaRPr sz="2399"/>
          </a:p>
        </p:txBody>
      </p:sp>
      <p:sp>
        <p:nvSpPr>
          <p:cNvPr id="291" name="Google Shape;291;p41"/>
          <p:cNvSpPr txBox="1"/>
          <p:nvPr/>
        </p:nvSpPr>
        <p:spPr>
          <a:xfrm>
            <a:off x="2735774" y="4709652"/>
            <a:ext cx="2828920" cy="98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AWS Services:</a:t>
            </a:r>
            <a:endParaRPr sz="2399"/>
          </a:p>
          <a:p>
            <a:pPr marL="228543" indent="-22854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Kinesis &amp; Elastic MapReduce</a:t>
            </a:r>
            <a:endParaRPr sz="2399"/>
          </a:p>
          <a:p>
            <a:pPr marL="228543" indent="-22854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Redshift &amp; DynamoDB</a:t>
            </a:r>
            <a:endParaRPr sz="2399"/>
          </a:p>
          <a:p>
            <a:pPr marL="228543" indent="-22854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S3 &amp; Glacier</a:t>
            </a:r>
            <a:endParaRPr sz="2399"/>
          </a:p>
        </p:txBody>
      </p:sp>
      <p:grpSp>
        <p:nvGrpSpPr>
          <p:cNvPr id="292" name="Google Shape;292;p41"/>
          <p:cNvGrpSpPr/>
          <p:nvPr/>
        </p:nvGrpSpPr>
        <p:grpSpPr>
          <a:xfrm>
            <a:off x="5817444" y="4801984"/>
            <a:ext cx="1018221" cy="377672"/>
            <a:chOff x="1196431" y="3537524"/>
            <a:chExt cx="763865" cy="283328"/>
          </a:xfrm>
        </p:grpSpPr>
        <p:pic>
          <p:nvPicPr>
            <p:cNvPr id="293" name="Google Shape;293;p4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695409" y="3546745"/>
              <a:ext cx="264887" cy="2648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4" name="Google Shape;294;p4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196431" y="3537524"/>
              <a:ext cx="283328" cy="283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5" name="Google Shape;295;p4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462542" y="3568776"/>
              <a:ext cx="220825" cy="22082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049902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2"/>
          <p:cNvSpPr/>
          <p:nvPr/>
        </p:nvSpPr>
        <p:spPr>
          <a:xfrm>
            <a:off x="5413730" y="4033870"/>
            <a:ext cx="1815946" cy="2245579"/>
          </a:xfrm>
          <a:prstGeom prst="roundRect">
            <a:avLst>
              <a:gd name="adj" fmla="val 16667"/>
            </a:avLst>
          </a:prstGeom>
          <a:solidFill>
            <a:srgbClr val="FFF4D4"/>
          </a:solidFill>
          <a:ln w="25400" cap="flat" cmpd="sng">
            <a:solidFill>
              <a:srgbClr val="DEA60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42"/>
          <p:cNvSpPr txBox="1">
            <a:spLocks noGrp="1"/>
          </p:cNvSpPr>
          <p:nvPr>
            <p:ph type="title"/>
          </p:nvPr>
        </p:nvSpPr>
        <p:spPr>
          <a:xfrm>
            <a:off x="851747" y="371745"/>
            <a:ext cx="11346303" cy="5750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6734" tIns="63350" rIns="126734" bIns="63350" rtlCol="0" anchor="ctr" anchorCtr="0">
            <a:noAutofit/>
          </a:bodyPr>
          <a:lstStyle/>
          <a:p>
            <a:pPr>
              <a:buSzPts val="2250"/>
            </a:pPr>
            <a:r>
              <a:rPr lang="en" sz="2999"/>
              <a:t>Cloud as-is: No unified data access or security concepts</a:t>
            </a:r>
            <a:endParaRPr/>
          </a:p>
        </p:txBody>
      </p:sp>
      <p:pic>
        <p:nvPicPr>
          <p:cNvPr id="303" name="Google Shape;303;p42" descr="Icon_Big-Data_Cloud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83806" y="5048929"/>
            <a:ext cx="1069884" cy="995866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42"/>
          <p:cNvSpPr txBox="1"/>
          <p:nvPr/>
        </p:nvSpPr>
        <p:spPr>
          <a:xfrm>
            <a:off x="5742658" y="5734899"/>
            <a:ext cx="1271931" cy="338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Public Cloud</a:t>
            </a:r>
            <a:endParaRPr sz="2399"/>
          </a:p>
        </p:txBody>
      </p:sp>
      <p:pic>
        <p:nvPicPr>
          <p:cNvPr id="305" name="Google Shape;305;p42" descr="search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75580" y="1401309"/>
            <a:ext cx="1085020" cy="1085303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42"/>
          <p:cNvSpPr txBox="1"/>
          <p:nvPr/>
        </p:nvSpPr>
        <p:spPr>
          <a:xfrm>
            <a:off x="2584046" y="1791912"/>
            <a:ext cx="1530685" cy="369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600" b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Application</a:t>
            </a:r>
            <a:endParaRPr sz="2399"/>
          </a:p>
        </p:txBody>
      </p:sp>
      <p:pic>
        <p:nvPicPr>
          <p:cNvPr id="307" name="Google Shape;307;p42" descr="Icon_Use-Cases_White_Data-Mining_v1_300x300px_cl_bk-0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18653" y="1768878"/>
            <a:ext cx="431582" cy="409168"/>
          </a:xfrm>
          <a:prstGeom prst="rect">
            <a:avLst/>
          </a:prstGeom>
          <a:solidFill>
            <a:srgbClr val="C8102E"/>
          </a:solidFill>
          <a:ln>
            <a:noFill/>
          </a:ln>
        </p:spPr>
      </p:pic>
      <p:cxnSp>
        <p:nvCxnSpPr>
          <p:cNvPr id="308" name="Google Shape;308;p42"/>
          <p:cNvCxnSpPr/>
          <p:nvPr/>
        </p:nvCxnSpPr>
        <p:spPr>
          <a:xfrm>
            <a:off x="4256439" y="1961145"/>
            <a:ext cx="1040144" cy="0"/>
          </a:xfrm>
          <a:prstGeom prst="straightConnector1">
            <a:avLst/>
          </a:prstGeom>
          <a:noFill/>
          <a:ln w="28575" cap="flat" cmpd="sng">
            <a:solidFill>
              <a:srgbClr val="7F7F7F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pic>
        <p:nvPicPr>
          <p:cNvPr id="309" name="Google Shape;309;p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44710" y="1762320"/>
            <a:ext cx="510834" cy="4835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0" name="Google Shape;310;p42"/>
          <p:cNvGrpSpPr/>
          <p:nvPr/>
        </p:nvGrpSpPr>
        <p:grpSpPr>
          <a:xfrm>
            <a:off x="6042827" y="3821177"/>
            <a:ext cx="467793" cy="467914"/>
            <a:chOff x="2160733" y="2580906"/>
            <a:chExt cx="937728" cy="937728"/>
          </a:xfrm>
        </p:grpSpPr>
        <p:sp>
          <p:nvSpPr>
            <p:cNvPr id="311" name="Google Shape;311;p42"/>
            <p:cNvSpPr/>
            <p:nvPr/>
          </p:nvSpPr>
          <p:spPr>
            <a:xfrm>
              <a:off x="2160733" y="2580906"/>
              <a:ext cx="937728" cy="937728"/>
            </a:xfrm>
            <a:prstGeom prst="roundRect">
              <a:avLst>
                <a:gd name="adj" fmla="val 16667"/>
              </a:avLst>
            </a:prstGeom>
            <a:solidFill>
              <a:srgbClr val="9DB3AE"/>
            </a:solidFill>
            <a:ln w="28575" cap="flat" cmpd="sng">
              <a:solidFill>
                <a:srgbClr val="0013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60917" rIns="121868" bIns="60917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9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312" name="Google Shape;312;p42"/>
            <p:cNvSpPr/>
            <p:nvPr/>
          </p:nvSpPr>
          <p:spPr>
            <a:xfrm>
              <a:off x="2338742" y="2739706"/>
              <a:ext cx="588992" cy="620006"/>
            </a:xfrm>
            <a:prstGeom prst="roundRect">
              <a:avLst>
                <a:gd name="adj" fmla="val 16667"/>
              </a:avLst>
            </a:prstGeom>
            <a:solidFill>
              <a:srgbClr val="9DB3AE"/>
            </a:solidFill>
            <a:ln w="28575" cap="flat" cmpd="sng">
              <a:solidFill>
                <a:srgbClr val="0013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60917" rIns="121868" bIns="60917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9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313" name="Google Shape;313;p42"/>
            <p:cNvSpPr/>
            <p:nvPr/>
          </p:nvSpPr>
          <p:spPr>
            <a:xfrm>
              <a:off x="2459836" y="3078250"/>
              <a:ext cx="73732" cy="185871"/>
            </a:xfrm>
            <a:prstGeom prst="roundRect">
              <a:avLst>
                <a:gd name="adj" fmla="val 16667"/>
              </a:avLst>
            </a:prstGeom>
            <a:solidFill>
              <a:srgbClr val="9DB3AE"/>
            </a:solidFill>
            <a:ln w="25400" cap="flat" cmpd="sng">
              <a:solidFill>
                <a:srgbClr val="0013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60917" rIns="121868" bIns="60917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9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314" name="Google Shape;314;p42"/>
            <p:cNvSpPr/>
            <p:nvPr/>
          </p:nvSpPr>
          <p:spPr>
            <a:xfrm>
              <a:off x="2766481" y="3103211"/>
              <a:ext cx="45719" cy="146240"/>
            </a:xfrm>
            <a:prstGeom prst="roundRect">
              <a:avLst>
                <a:gd name="adj" fmla="val 16667"/>
              </a:avLst>
            </a:prstGeom>
            <a:solidFill>
              <a:srgbClr val="9DB3AE"/>
            </a:solidFill>
            <a:ln w="25400" cap="flat" cmpd="sng">
              <a:solidFill>
                <a:srgbClr val="0013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60917" rIns="121868" bIns="60917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9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315" name="Google Shape;315;p42"/>
            <p:cNvSpPr/>
            <p:nvPr/>
          </p:nvSpPr>
          <p:spPr>
            <a:xfrm>
              <a:off x="2577690" y="2860211"/>
              <a:ext cx="116441" cy="116441"/>
            </a:xfrm>
            <a:prstGeom prst="ellipse">
              <a:avLst/>
            </a:prstGeom>
            <a:solidFill>
              <a:srgbClr val="9DB3AE"/>
            </a:solidFill>
            <a:ln w="25400" cap="flat" cmpd="sng">
              <a:solidFill>
                <a:srgbClr val="0013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60917" rIns="121868" bIns="60917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9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cxnSp>
        <p:nvCxnSpPr>
          <p:cNvPr id="316" name="Google Shape;316;p42"/>
          <p:cNvCxnSpPr/>
          <p:nvPr/>
        </p:nvCxnSpPr>
        <p:spPr>
          <a:xfrm>
            <a:off x="5915539" y="2559500"/>
            <a:ext cx="328052" cy="1097482"/>
          </a:xfrm>
          <a:prstGeom prst="straightConnector1">
            <a:avLst/>
          </a:prstGeom>
          <a:noFill/>
          <a:ln w="28575" cap="flat" cmpd="sng">
            <a:solidFill>
              <a:srgbClr val="DEA602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317" name="Google Shape;317;p42"/>
          <p:cNvSpPr txBox="1"/>
          <p:nvPr/>
        </p:nvSpPr>
        <p:spPr>
          <a:xfrm>
            <a:off x="6026347" y="2868927"/>
            <a:ext cx="650009" cy="738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3999">
                <a:solidFill>
                  <a:srgbClr val="DEA602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✓</a:t>
            </a:r>
            <a:endParaRPr sz="3999">
              <a:solidFill>
                <a:srgbClr val="DEA602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</p:txBody>
      </p:sp>
      <p:sp>
        <p:nvSpPr>
          <p:cNvPr id="318" name="Google Shape;318;p42"/>
          <p:cNvSpPr txBox="1"/>
          <p:nvPr/>
        </p:nvSpPr>
        <p:spPr>
          <a:xfrm>
            <a:off x="6618303" y="3874878"/>
            <a:ext cx="447085" cy="2871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066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API</a:t>
            </a:r>
            <a:endParaRPr sz="2399"/>
          </a:p>
        </p:txBody>
      </p:sp>
      <p:pic>
        <p:nvPicPr>
          <p:cNvPr id="319" name="Google Shape;319;p4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99288" y="5429527"/>
            <a:ext cx="425612" cy="264754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42"/>
          <p:cNvSpPr txBox="1"/>
          <p:nvPr/>
        </p:nvSpPr>
        <p:spPr>
          <a:xfrm>
            <a:off x="6256925" y="2306043"/>
            <a:ext cx="1363425" cy="33846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API Connector</a:t>
            </a:r>
            <a:endParaRPr sz="2399"/>
          </a:p>
        </p:txBody>
      </p:sp>
      <p:sp>
        <p:nvSpPr>
          <p:cNvPr id="321" name="Google Shape;321;p42"/>
          <p:cNvSpPr txBox="1"/>
          <p:nvPr/>
        </p:nvSpPr>
        <p:spPr>
          <a:xfrm>
            <a:off x="2735774" y="4709652"/>
            <a:ext cx="2828920" cy="98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AWS Services:</a:t>
            </a:r>
            <a:endParaRPr sz="2399"/>
          </a:p>
          <a:p>
            <a:pPr marL="228543" indent="-22854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Kinesis &amp; Elastic MapReduce</a:t>
            </a:r>
            <a:endParaRPr sz="2399"/>
          </a:p>
          <a:p>
            <a:pPr marL="228543" indent="-22854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Redshift &amp; DynamoDB</a:t>
            </a:r>
            <a:endParaRPr sz="2399"/>
          </a:p>
          <a:p>
            <a:pPr marL="228543" indent="-22854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S3 &amp; Glacier</a:t>
            </a:r>
            <a:endParaRPr sz="2399"/>
          </a:p>
        </p:txBody>
      </p:sp>
      <p:sp>
        <p:nvSpPr>
          <p:cNvPr id="322" name="Google Shape;322;p42"/>
          <p:cNvSpPr/>
          <p:nvPr/>
        </p:nvSpPr>
        <p:spPr>
          <a:xfrm>
            <a:off x="7470059" y="4033870"/>
            <a:ext cx="1815946" cy="2245579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DD202F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23" name="Google Shape;323;p42"/>
          <p:cNvGrpSpPr/>
          <p:nvPr/>
        </p:nvGrpSpPr>
        <p:grpSpPr>
          <a:xfrm>
            <a:off x="8054295" y="3808409"/>
            <a:ext cx="467793" cy="467914"/>
            <a:chOff x="2113113" y="3598553"/>
            <a:chExt cx="937728" cy="937728"/>
          </a:xfrm>
        </p:grpSpPr>
        <p:sp>
          <p:nvSpPr>
            <p:cNvPr id="324" name="Google Shape;324;p42"/>
            <p:cNvSpPr/>
            <p:nvPr/>
          </p:nvSpPr>
          <p:spPr>
            <a:xfrm>
              <a:off x="2113113" y="3598553"/>
              <a:ext cx="937728" cy="937728"/>
            </a:xfrm>
            <a:prstGeom prst="roundRect">
              <a:avLst>
                <a:gd name="adj" fmla="val 16667"/>
              </a:avLst>
            </a:prstGeom>
            <a:solidFill>
              <a:srgbClr val="7BABC8"/>
            </a:solidFill>
            <a:ln w="28575" cap="flat" cmpd="sng">
              <a:solidFill>
                <a:srgbClr val="0013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60917" rIns="121868" bIns="60917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9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325" name="Google Shape;325;p42"/>
            <p:cNvSpPr/>
            <p:nvPr/>
          </p:nvSpPr>
          <p:spPr>
            <a:xfrm>
              <a:off x="2177063" y="3860566"/>
              <a:ext cx="818325" cy="393809"/>
            </a:xfrm>
            <a:prstGeom prst="hexagon">
              <a:avLst>
                <a:gd name="adj" fmla="val 43625"/>
                <a:gd name="vf" fmla="val 115470"/>
              </a:avLst>
            </a:prstGeom>
            <a:solidFill>
              <a:srgbClr val="7BABC8"/>
            </a:solidFill>
            <a:ln w="28575" cap="flat" cmpd="sng">
              <a:solidFill>
                <a:srgbClr val="0013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10" tIns="45688" rIns="91410" bIns="45688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9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326" name="Google Shape;326;p42"/>
            <p:cNvSpPr/>
            <p:nvPr/>
          </p:nvSpPr>
          <p:spPr>
            <a:xfrm>
              <a:off x="2367698" y="4017505"/>
              <a:ext cx="116441" cy="116441"/>
            </a:xfrm>
            <a:prstGeom prst="ellipse">
              <a:avLst/>
            </a:prstGeom>
            <a:solidFill>
              <a:srgbClr val="7BABC8"/>
            </a:solidFill>
            <a:ln w="25400" cap="flat" cmpd="sng">
              <a:solidFill>
                <a:srgbClr val="0013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60917" rIns="121868" bIns="60917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9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327" name="Google Shape;327;p42"/>
            <p:cNvSpPr/>
            <p:nvPr/>
          </p:nvSpPr>
          <p:spPr>
            <a:xfrm>
              <a:off x="2692568" y="4009882"/>
              <a:ext cx="116441" cy="116441"/>
            </a:xfrm>
            <a:prstGeom prst="ellipse">
              <a:avLst/>
            </a:prstGeom>
            <a:solidFill>
              <a:srgbClr val="7BABC8"/>
            </a:solidFill>
            <a:ln w="25400" cap="flat" cmpd="sng">
              <a:solidFill>
                <a:srgbClr val="0013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60917" rIns="121868" bIns="60917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9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328" name="Google Shape;328;p42"/>
            <p:cNvSpPr/>
            <p:nvPr/>
          </p:nvSpPr>
          <p:spPr>
            <a:xfrm>
              <a:off x="2533568" y="3913876"/>
              <a:ext cx="116441" cy="116441"/>
            </a:xfrm>
            <a:prstGeom prst="ellipse">
              <a:avLst/>
            </a:prstGeom>
            <a:solidFill>
              <a:srgbClr val="7BABC8"/>
            </a:solidFill>
            <a:ln w="25400" cap="flat" cmpd="sng">
              <a:solidFill>
                <a:srgbClr val="0013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60917" rIns="121868" bIns="60917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9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sp>
        <p:nvSpPr>
          <p:cNvPr id="329" name="Google Shape;329;p42"/>
          <p:cNvSpPr txBox="1"/>
          <p:nvPr/>
        </p:nvSpPr>
        <p:spPr>
          <a:xfrm>
            <a:off x="8674631" y="3874878"/>
            <a:ext cx="447085" cy="2871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066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API</a:t>
            </a:r>
            <a:endParaRPr sz="2399"/>
          </a:p>
        </p:txBody>
      </p:sp>
      <p:pic>
        <p:nvPicPr>
          <p:cNvPr id="330" name="Google Shape;330;p42" descr="Icon_Big-Data_Cloud-01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965680" y="5043251"/>
            <a:ext cx="1043071" cy="968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4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092798" y="5373688"/>
            <a:ext cx="710266" cy="328826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42"/>
          <p:cNvSpPr txBox="1"/>
          <p:nvPr/>
        </p:nvSpPr>
        <p:spPr>
          <a:xfrm>
            <a:off x="9481132" y="4709652"/>
            <a:ext cx="2828920" cy="98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Azure Services:</a:t>
            </a:r>
            <a:endParaRPr sz="2399"/>
          </a:p>
          <a:p>
            <a:pPr marL="228543" indent="-22854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HD Insight</a:t>
            </a:r>
            <a:endParaRPr sz="2399"/>
          </a:p>
          <a:p>
            <a:pPr marL="228543" indent="-22854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SQL Server &amp; CosmosDB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543" indent="-22854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Blob &amp; DataLakeStore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42"/>
          <p:cNvSpPr txBox="1"/>
          <p:nvPr/>
        </p:nvSpPr>
        <p:spPr>
          <a:xfrm>
            <a:off x="8007938" y="1240805"/>
            <a:ext cx="4112106" cy="1353865"/>
          </a:xfrm>
          <a:prstGeom prst="rect">
            <a:avLst/>
          </a:prstGeom>
          <a:noFill/>
          <a:ln w="9525" cap="flat" cmpd="sng">
            <a:solidFill>
              <a:srgbClr val="00234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Multi cloud strategy:</a:t>
            </a:r>
            <a:endParaRPr sz="2399"/>
          </a:p>
          <a:p>
            <a:pPr marL="285679" indent="-285679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Complex data movement between clouds</a:t>
            </a:r>
            <a:endParaRPr sz="2399"/>
          </a:p>
          <a:p>
            <a:pPr marL="285679" indent="-285679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any other cloud:</a:t>
            </a:r>
            <a:endParaRPr sz="2399"/>
          </a:p>
          <a:p>
            <a:pPr marL="742765" lvl="1" indent="-28567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Different API‘s: application breaks </a:t>
            </a:r>
            <a:endParaRPr sz="2399"/>
          </a:p>
          <a:p>
            <a:pPr marL="742765" lvl="1" indent="-28567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Different Security concept</a:t>
            </a:r>
            <a:endParaRPr sz="2399"/>
          </a:p>
        </p:txBody>
      </p:sp>
      <p:cxnSp>
        <p:nvCxnSpPr>
          <p:cNvPr id="334" name="Google Shape;334;p42"/>
          <p:cNvCxnSpPr/>
          <p:nvPr/>
        </p:nvCxnSpPr>
        <p:spPr>
          <a:xfrm>
            <a:off x="6367817" y="2546748"/>
            <a:ext cx="1725024" cy="1069728"/>
          </a:xfrm>
          <a:prstGeom prst="straightConnector1">
            <a:avLst/>
          </a:prstGeom>
          <a:noFill/>
          <a:ln w="28575" cap="flat" cmpd="sng">
            <a:solidFill>
              <a:srgbClr val="DD202F"/>
            </a:solidFill>
            <a:prstDash val="dash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335" name="Google Shape;335;p42"/>
          <p:cNvSpPr/>
          <p:nvPr/>
        </p:nvSpPr>
        <p:spPr>
          <a:xfrm>
            <a:off x="7120017" y="2957092"/>
            <a:ext cx="439711" cy="385995"/>
          </a:xfrm>
          <a:prstGeom prst="mathMultiply">
            <a:avLst>
              <a:gd name="adj1" fmla="val 23520"/>
            </a:avLst>
          </a:prstGeom>
          <a:solidFill>
            <a:srgbClr val="FF7E79"/>
          </a:solidFill>
          <a:ln w="9525" cap="flat" cmpd="sng">
            <a:solidFill>
              <a:srgbClr val="DD202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9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grpSp>
        <p:nvGrpSpPr>
          <p:cNvPr id="336" name="Google Shape;336;p42"/>
          <p:cNvGrpSpPr/>
          <p:nvPr/>
        </p:nvGrpSpPr>
        <p:grpSpPr>
          <a:xfrm>
            <a:off x="5817444" y="4801984"/>
            <a:ext cx="1018221" cy="377672"/>
            <a:chOff x="1196431" y="3537524"/>
            <a:chExt cx="763865" cy="283328"/>
          </a:xfrm>
        </p:grpSpPr>
        <p:pic>
          <p:nvPicPr>
            <p:cNvPr id="337" name="Google Shape;337;p4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695409" y="3546745"/>
              <a:ext cx="264887" cy="2648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8" name="Google Shape;338;p4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196431" y="3537524"/>
              <a:ext cx="283328" cy="283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9" name="Google Shape;339;p4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462542" y="3568776"/>
              <a:ext cx="220825" cy="2208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0" name="Google Shape;340;p42"/>
          <p:cNvGrpSpPr/>
          <p:nvPr/>
        </p:nvGrpSpPr>
        <p:grpSpPr>
          <a:xfrm>
            <a:off x="7992333" y="4801984"/>
            <a:ext cx="1018221" cy="377672"/>
            <a:chOff x="1196431" y="3537524"/>
            <a:chExt cx="763865" cy="283328"/>
          </a:xfrm>
        </p:grpSpPr>
        <p:pic>
          <p:nvPicPr>
            <p:cNvPr id="341" name="Google Shape;341;p4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695409" y="3546745"/>
              <a:ext cx="264887" cy="2648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2" name="Google Shape;342;p4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196431" y="3537524"/>
              <a:ext cx="283328" cy="283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3" name="Google Shape;343;p4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462542" y="3568776"/>
              <a:ext cx="220825" cy="22082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460516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3"/>
          <p:cNvSpPr/>
          <p:nvPr/>
        </p:nvSpPr>
        <p:spPr>
          <a:xfrm>
            <a:off x="3143201" y="4033870"/>
            <a:ext cx="1815946" cy="2245579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DD202F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43"/>
          <p:cNvSpPr/>
          <p:nvPr/>
        </p:nvSpPr>
        <p:spPr>
          <a:xfrm>
            <a:off x="5413730" y="4033870"/>
            <a:ext cx="1815946" cy="2245579"/>
          </a:xfrm>
          <a:prstGeom prst="roundRect">
            <a:avLst>
              <a:gd name="adj" fmla="val 16667"/>
            </a:avLst>
          </a:prstGeom>
          <a:solidFill>
            <a:srgbClr val="FFF4D4"/>
          </a:solidFill>
          <a:ln w="25400" cap="flat" cmpd="sng">
            <a:solidFill>
              <a:srgbClr val="DEA60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43"/>
          <p:cNvSpPr/>
          <p:nvPr/>
        </p:nvSpPr>
        <p:spPr>
          <a:xfrm>
            <a:off x="7470059" y="4033870"/>
            <a:ext cx="1815946" cy="2245579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DD202F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43"/>
          <p:cNvSpPr/>
          <p:nvPr/>
        </p:nvSpPr>
        <p:spPr>
          <a:xfrm>
            <a:off x="9697749" y="4033870"/>
            <a:ext cx="1815946" cy="2245579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DD202F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43"/>
          <p:cNvSpPr/>
          <p:nvPr/>
        </p:nvSpPr>
        <p:spPr>
          <a:xfrm>
            <a:off x="1086872" y="4033870"/>
            <a:ext cx="1815946" cy="2245579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DD202F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43"/>
          <p:cNvSpPr txBox="1">
            <a:spLocks noGrp="1"/>
          </p:cNvSpPr>
          <p:nvPr>
            <p:ph type="title"/>
          </p:nvPr>
        </p:nvSpPr>
        <p:spPr>
          <a:xfrm>
            <a:off x="851747" y="371745"/>
            <a:ext cx="11346303" cy="5750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6734" tIns="63350" rIns="126734" bIns="63350" rtlCol="0" anchor="ctr" anchorCtr="0">
            <a:noAutofit/>
          </a:bodyPr>
          <a:lstStyle/>
          <a:p>
            <a:pPr>
              <a:buSzPts val="2250"/>
            </a:pPr>
            <a:r>
              <a:rPr lang="en" sz="2999"/>
              <a:t>Cloud as-is: No unified data access or security concepts</a:t>
            </a:r>
            <a:endParaRPr/>
          </a:p>
        </p:txBody>
      </p:sp>
      <p:pic>
        <p:nvPicPr>
          <p:cNvPr id="355" name="Google Shape;355;p43" descr="Icon_Big-Data_Cloud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83806" y="5048929"/>
            <a:ext cx="1069884" cy="995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43" descr="Icon_Edge_grey-0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76393" y="5297355"/>
            <a:ext cx="352891" cy="562824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43"/>
          <p:cNvSpPr txBox="1"/>
          <p:nvPr/>
        </p:nvSpPr>
        <p:spPr>
          <a:xfrm>
            <a:off x="1764940" y="5771776"/>
            <a:ext cx="652758" cy="338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Edge</a:t>
            </a:r>
            <a:endParaRPr sz="2399"/>
          </a:p>
        </p:txBody>
      </p:sp>
      <p:sp>
        <p:nvSpPr>
          <p:cNvPr id="358" name="Google Shape;358;p43"/>
          <p:cNvSpPr txBox="1"/>
          <p:nvPr/>
        </p:nvSpPr>
        <p:spPr>
          <a:xfrm>
            <a:off x="3525998" y="5760794"/>
            <a:ext cx="1282629" cy="553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Private Cloud</a:t>
            </a:r>
            <a:endParaRPr sz="2399"/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On Premise</a:t>
            </a:r>
            <a:endParaRPr sz="2399"/>
          </a:p>
        </p:txBody>
      </p:sp>
      <p:sp>
        <p:nvSpPr>
          <p:cNvPr id="359" name="Google Shape;359;p43"/>
          <p:cNvSpPr txBox="1"/>
          <p:nvPr/>
        </p:nvSpPr>
        <p:spPr>
          <a:xfrm>
            <a:off x="5742658" y="5734899"/>
            <a:ext cx="1271931" cy="338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Public Cloud</a:t>
            </a:r>
            <a:endParaRPr sz="2399"/>
          </a:p>
        </p:txBody>
      </p:sp>
      <p:sp>
        <p:nvSpPr>
          <p:cNvPr id="360" name="Google Shape;360;p43"/>
          <p:cNvSpPr txBox="1"/>
          <p:nvPr/>
        </p:nvSpPr>
        <p:spPr>
          <a:xfrm>
            <a:off x="7914009" y="5726068"/>
            <a:ext cx="1675894" cy="338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Public Cloud</a:t>
            </a:r>
            <a:endParaRPr sz="2399"/>
          </a:p>
        </p:txBody>
      </p:sp>
      <p:sp>
        <p:nvSpPr>
          <p:cNvPr id="361" name="Google Shape;361;p43"/>
          <p:cNvSpPr txBox="1"/>
          <p:nvPr/>
        </p:nvSpPr>
        <p:spPr>
          <a:xfrm>
            <a:off x="9975682" y="5721769"/>
            <a:ext cx="1675894" cy="338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Public Cloud</a:t>
            </a:r>
            <a:endParaRPr sz="2399"/>
          </a:p>
        </p:txBody>
      </p:sp>
      <p:sp>
        <p:nvSpPr>
          <p:cNvPr id="362" name="Google Shape;362;p43"/>
          <p:cNvSpPr txBox="1"/>
          <p:nvPr/>
        </p:nvSpPr>
        <p:spPr>
          <a:xfrm>
            <a:off x="2291445" y="3874878"/>
            <a:ext cx="447085" cy="2871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066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API</a:t>
            </a:r>
            <a:endParaRPr sz="2399"/>
          </a:p>
        </p:txBody>
      </p:sp>
      <p:pic>
        <p:nvPicPr>
          <p:cNvPr id="363" name="Google Shape;363;p43" descr="search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75580" y="1401309"/>
            <a:ext cx="1085020" cy="1085303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43"/>
          <p:cNvSpPr txBox="1"/>
          <p:nvPr/>
        </p:nvSpPr>
        <p:spPr>
          <a:xfrm>
            <a:off x="2584046" y="1791912"/>
            <a:ext cx="1530685" cy="369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600" b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Application</a:t>
            </a:r>
            <a:endParaRPr sz="2399"/>
          </a:p>
        </p:txBody>
      </p:sp>
      <p:pic>
        <p:nvPicPr>
          <p:cNvPr id="365" name="Google Shape;365;p43" descr="Icon_Use-Cases_White_Data-Mining_v1_300x300px_cl_bk-0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18653" y="1768878"/>
            <a:ext cx="431582" cy="409168"/>
          </a:xfrm>
          <a:prstGeom prst="rect">
            <a:avLst/>
          </a:prstGeom>
          <a:solidFill>
            <a:srgbClr val="C8102E"/>
          </a:solidFill>
          <a:ln>
            <a:noFill/>
          </a:ln>
        </p:spPr>
      </p:pic>
      <p:cxnSp>
        <p:nvCxnSpPr>
          <p:cNvPr id="366" name="Google Shape;366;p43"/>
          <p:cNvCxnSpPr/>
          <p:nvPr/>
        </p:nvCxnSpPr>
        <p:spPr>
          <a:xfrm>
            <a:off x="4256439" y="1961145"/>
            <a:ext cx="1040144" cy="0"/>
          </a:xfrm>
          <a:prstGeom prst="straightConnector1">
            <a:avLst/>
          </a:prstGeom>
          <a:noFill/>
          <a:ln w="28575" cap="flat" cmpd="sng">
            <a:solidFill>
              <a:srgbClr val="7F7F7F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pic>
        <p:nvPicPr>
          <p:cNvPr id="367" name="Google Shape;367;p4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44710" y="1762320"/>
            <a:ext cx="510834" cy="4835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8" name="Google Shape;368;p43"/>
          <p:cNvGrpSpPr/>
          <p:nvPr/>
        </p:nvGrpSpPr>
        <p:grpSpPr>
          <a:xfrm>
            <a:off x="1764641" y="3813850"/>
            <a:ext cx="467793" cy="467914"/>
            <a:chOff x="987552" y="3856188"/>
            <a:chExt cx="937728" cy="937728"/>
          </a:xfrm>
        </p:grpSpPr>
        <p:sp>
          <p:nvSpPr>
            <p:cNvPr id="369" name="Google Shape;369;p43"/>
            <p:cNvSpPr/>
            <p:nvPr/>
          </p:nvSpPr>
          <p:spPr>
            <a:xfrm>
              <a:off x="987552" y="3856188"/>
              <a:ext cx="937728" cy="937728"/>
            </a:xfrm>
            <a:prstGeom prst="roundRect">
              <a:avLst>
                <a:gd name="adj" fmla="val 16667"/>
              </a:avLst>
            </a:prstGeom>
            <a:solidFill>
              <a:srgbClr val="7CABC9"/>
            </a:solidFill>
            <a:ln w="28575" cap="flat" cmpd="sng">
              <a:solidFill>
                <a:srgbClr val="0013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60917" rIns="121868" bIns="60917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9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370" name="Google Shape;370;p43"/>
            <p:cNvSpPr/>
            <p:nvPr/>
          </p:nvSpPr>
          <p:spPr>
            <a:xfrm>
              <a:off x="1150060" y="3998006"/>
              <a:ext cx="623867" cy="623867"/>
            </a:xfrm>
            <a:prstGeom prst="ellipse">
              <a:avLst/>
            </a:prstGeom>
            <a:solidFill>
              <a:srgbClr val="7CABC9"/>
            </a:solidFill>
            <a:ln w="28575" cap="flat" cmpd="sng">
              <a:solidFill>
                <a:srgbClr val="0013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10" tIns="45688" rIns="91410" bIns="45688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9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371" name="Google Shape;371;p43"/>
            <p:cNvSpPr/>
            <p:nvPr/>
          </p:nvSpPr>
          <p:spPr>
            <a:xfrm>
              <a:off x="1398195" y="4133556"/>
              <a:ext cx="116441" cy="116441"/>
            </a:xfrm>
            <a:prstGeom prst="ellipse">
              <a:avLst/>
            </a:prstGeom>
            <a:solidFill>
              <a:srgbClr val="7CABC9"/>
            </a:solidFill>
            <a:ln w="25400" cap="flat" cmpd="sng">
              <a:solidFill>
                <a:srgbClr val="0013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60917" rIns="121868" bIns="60917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9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372" name="Google Shape;372;p43"/>
            <p:cNvSpPr/>
            <p:nvPr/>
          </p:nvSpPr>
          <p:spPr>
            <a:xfrm>
              <a:off x="1270974" y="4284629"/>
              <a:ext cx="116441" cy="116441"/>
            </a:xfrm>
            <a:prstGeom prst="ellipse">
              <a:avLst/>
            </a:prstGeom>
            <a:solidFill>
              <a:srgbClr val="7CABC9"/>
            </a:solidFill>
            <a:ln w="25400" cap="flat" cmpd="sng">
              <a:solidFill>
                <a:srgbClr val="0013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60917" rIns="121868" bIns="60917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9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373" name="Google Shape;373;p43"/>
            <p:cNvSpPr/>
            <p:nvPr/>
          </p:nvSpPr>
          <p:spPr>
            <a:xfrm>
              <a:off x="1517464" y="4284629"/>
              <a:ext cx="116441" cy="116441"/>
            </a:xfrm>
            <a:prstGeom prst="ellipse">
              <a:avLst/>
            </a:prstGeom>
            <a:solidFill>
              <a:srgbClr val="7CABC9"/>
            </a:solidFill>
            <a:ln w="25400" cap="flat" cmpd="sng">
              <a:solidFill>
                <a:srgbClr val="0013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60917" rIns="121868" bIns="60917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9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grpSp>
        <p:nvGrpSpPr>
          <p:cNvPr id="374" name="Google Shape;374;p43"/>
          <p:cNvGrpSpPr/>
          <p:nvPr/>
        </p:nvGrpSpPr>
        <p:grpSpPr>
          <a:xfrm>
            <a:off x="3856158" y="3822730"/>
            <a:ext cx="467793" cy="467914"/>
            <a:chOff x="965711" y="2597581"/>
            <a:chExt cx="937728" cy="937728"/>
          </a:xfrm>
        </p:grpSpPr>
        <p:sp>
          <p:nvSpPr>
            <p:cNvPr id="375" name="Google Shape;375;p43"/>
            <p:cNvSpPr/>
            <p:nvPr/>
          </p:nvSpPr>
          <p:spPr>
            <a:xfrm>
              <a:off x="965711" y="2597581"/>
              <a:ext cx="937728" cy="937728"/>
            </a:xfrm>
            <a:prstGeom prst="roundRect">
              <a:avLst>
                <a:gd name="adj" fmla="val 16667"/>
              </a:avLst>
            </a:prstGeom>
            <a:solidFill>
              <a:srgbClr val="F25A73"/>
            </a:solidFill>
            <a:ln w="28575" cap="flat" cmpd="sng">
              <a:solidFill>
                <a:srgbClr val="0013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60917" rIns="121868" bIns="60917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9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376" name="Google Shape;376;p43"/>
            <p:cNvSpPr/>
            <p:nvPr/>
          </p:nvSpPr>
          <p:spPr>
            <a:xfrm>
              <a:off x="1122641" y="2886178"/>
              <a:ext cx="623867" cy="309982"/>
            </a:xfrm>
            <a:prstGeom prst="roundRect">
              <a:avLst>
                <a:gd name="adj" fmla="val 16667"/>
              </a:avLst>
            </a:prstGeom>
            <a:solidFill>
              <a:srgbClr val="F25A73"/>
            </a:solidFill>
            <a:ln w="28575" cap="flat" cmpd="sng">
              <a:solidFill>
                <a:srgbClr val="0013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10" tIns="45688" rIns="91410" bIns="45688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9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377" name="Google Shape;377;p43"/>
            <p:cNvSpPr/>
            <p:nvPr/>
          </p:nvSpPr>
          <p:spPr>
            <a:xfrm>
              <a:off x="1254996" y="2941984"/>
              <a:ext cx="73732" cy="185871"/>
            </a:xfrm>
            <a:prstGeom prst="roundRect">
              <a:avLst>
                <a:gd name="adj" fmla="val 16667"/>
              </a:avLst>
            </a:prstGeom>
            <a:solidFill>
              <a:srgbClr val="F25A73"/>
            </a:solidFill>
            <a:ln w="25400" cap="flat" cmpd="sng">
              <a:solidFill>
                <a:srgbClr val="0013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60917" rIns="121868" bIns="60917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9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378" name="Google Shape;378;p43"/>
            <p:cNvSpPr/>
            <p:nvPr/>
          </p:nvSpPr>
          <p:spPr>
            <a:xfrm>
              <a:off x="1566531" y="2966945"/>
              <a:ext cx="45719" cy="146240"/>
            </a:xfrm>
            <a:prstGeom prst="roundRect">
              <a:avLst>
                <a:gd name="adj" fmla="val 16667"/>
              </a:avLst>
            </a:prstGeom>
            <a:solidFill>
              <a:srgbClr val="F25A73"/>
            </a:solidFill>
            <a:ln w="25400" cap="flat" cmpd="sng">
              <a:solidFill>
                <a:srgbClr val="0013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60917" rIns="121868" bIns="60917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9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grpSp>
        <p:nvGrpSpPr>
          <p:cNvPr id="379" name="Google Shape;379;p43"/>
          <p:cNvGrpSpPr/>
          <p:nvPr/>
        </p:nvGrpSpPr>
        <p:grpSpPr>
          <a:xfrm>
            <a:off x="6042827" y="3821177"/>
            <a:ext cx="467793" cy="467914"/>
            <a:chOff x="2160733" y="2580906"/>
            <a:chExt cx="937728" cy="937728"/>
          </a:xfrm>
        </p:grpSpPr>
        <p:sp>
          <p:nvSpPr>
            <p:cNvPr id="380" name="Google Shape;380;p43"/>
            <p:cNvSpPr/>
            <p:nvPr/>
          </p:nvSpPr>
          <p:spPr>
            <a:xfrm>
              <a:off x="2160733" y="2580906"/>
              <a:ext cx="937728" cy="937728"/>
            </a:xfrm>
            <a:prstGeom prst="roundRect">
              <a:avLst>
                <a:gd name="adj" fmla="val 16667"/>
              </a:avLst>
            </a:prstGeom>
            <a:solidFill>
              <a:srgbClr val="9DB3AE"/>
            </a:solidFill>
            <a:ln w="28575" cap="flat" cmpd="sng">
              <a:solidFill>
                <a:srgbClr val="0013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60917" rIns="121868" bIns="60917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9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381" name="Google Shape;381;p43"/>
            <p:cNvSpPr/>
            <p:nvPr/>
          </p:nvSpPr>
          <p:spPr>
            <a:xfrm>
              <a:off x="2338742" y="2739706"/>
              <a:ext cx="588992" cy="620006"/>
            </a:xfrm>
            <a:prstGeom prst="roundRect">
              <a:avLst>
                <a:gd name="adj" fmla="val 16667"/>
              </a:avLst>
            </a:prstGeom>
            <a:solidFill>
              <a:srgbClr val="9DB3AE"/>
            </a:solidFill>
            <a:ln w="28575" cap="flat" cmpd="sng">
              <a:solidFill>
                <a:srgbClr val="0013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60917" rIns="121868" bIns="60917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9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382" name="Google Shape;382;p43"/>
            <p:cNvSpPr/>
            <p:nvPr/>
          </p:nvSpPr>
          <p:spPr>
            <a:xfrm>
              <a:off x="2459836" y="3078250"/>
              <a:ext cx="73732" cy="185871"/>
            </a:xfrm>
            <a:prstGeom prst="roundRect">
              <a:avLst>
                <a:gd name="adj" fmla="val 16667"/>
              </a:avLst>
            </a:prstGeom>
            <a:solidFill>
              <a:srgbClr val="9DB3AE"/>
            </a:solidFill>
            <a:ln w="25400" cap="flat" cmpd="sng">
              <a:solidFill>
                <a:srgbClr val="0013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60917" rIns="121868" bIns="60917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9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383" name="Google Shape;383;p43"/>
            <p:cNvSpPr/>
            <p:nvPr/>
          </p:nvSpPr>
          <p:spPr>
            <a:xfrm>
              <a:off x="2766481" y="3103211"/>
              <a:ext cx="45719" cy="146240"/>
            </a:xfrm>
            <a:prstGeom prst="roundRect">
              <a:avLst>
                <a:gd name="adj" fmla="val 16667"/>
              </a:avLst>
            </a:prstGeom>
            <a:solidFill>
              <a:srgbClr val="9DB3AE"/>
            </a:solidFill>
            <a:ln w="25400" cap="flat" cmpd="sng">
              <a:solidFill>
                <a:srgbClr val="0013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60917" rIns="121868" bIns="60917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9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384" name="Google Shape;384;p43"/>
            <p:cNvSpPr/>
            <p:nvPr/>
          </p:nvSpPr>
          <p:spPr>
            <a:xfrm>
              <a:off x="2577690" y="2860211"/>
              <a:ext cx="116441" cy="116441"/>
            </a:xfrm>
            <a:prstGeom prst="ellipse">
              <a:avLst/>
            </a:prstGeom>
            <a:solidFill>
              <a:srgbClr val="9DB3AE"/>
            </a:solidFill>
            <a:ln w="25400" cap="flat" cmpd="sng">
              <a:solidFill>
                <a:srgbClr val="0013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60917" rIns="121868" bIns="60917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9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grpSp>
        <p:nvGrpSpPr>
          <p:cNvPr id="385" name="Google Shape;385;p43"/>
          <p:cNvGrpSpPr/>
          <p:nvPr/>
        </p:nvGrpSpPr>
        <p:grpSpPr>
          <a:xfrm>
            <a:off x="8054295" y="3808409"/>
            <a:ext cx="467793" cy="467914"/>
            <a:chOff x="2113113" y="3598553"/>
            <a:chExt cx="937728" cy="937728"/>
          </a:xfrm>
        </p:grpSpPr>
        <p:sp>
          <p:nvSpPr>
            <p:cNvPr id="386" name="Google Shape;386;p43"/>
            <p:cNvSpPr/>
            <p:nvPr/>
          </p:nvSpPr>
          <p:spPr>
            <a:xfrm>
              <a:off x="2113113" y="3598553"/>
              <a:ext cx="937728" cy="937728"/>
            </a:xfrm>
            <a:prstGeom prst="roundRect">
              <a:avLst>
                <a:gd name="adj" fmla="val 16667"/>
              </a:avLst>
            </a:prstGeom>
            <a:solidFill>
              <a:srgbClr val="7BABC8"/>
            </a:solidFill>
            <a:ln w="28575" cap="flat" cmpd="sng">
              <a:solidFill>
                <a:srgbClr val="0013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60917" rIns="121868" bIns="60917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9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387" name="Google Shape;387;p43"/>
            <p:cNvSpPr/>
            <p:nvPr/>
          </p:nvSpPr>
          <p:spPr>
            <a:xfrm>
              <a:off x="2177063" y="3860566"/>
              <a:ext cx="818325" cy="393809"/>
            </a:xfrm>
            <a:prstGeom prst="hexagon">
              <a:avLst>
                <a:gd name="adj" fmla="val 43625"/>
                <a:gd name="vf" fmla="val 115470"/>
              </a:avLst>
            </a:prstGeom>
            <a:solidFill>
              <a:srgbClr val="7BABC8"/>
            </a:solidFill>
            <a:ln w="28575" cap="flat" cmpd="sng">
              <a:solidFill>
                <a:srgbClr val="0013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10" tIns="45688" rIns="91410" bIns="45688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9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388" name="Google Shape;388;p43"/>
            <p:cNvSpPr/>
            <p:nvPr/>
          </p:nvSpPr>
          <p:spPr>
            <a:xfrm>
              <a:off x="2367698" y="4017505"/>
              <a:ext cx="116441" cy="116441"/>
            </a:xfrm>
            <a:prstGeom prst="ellipse">
              <a:avLst/>
            </a:prstGeom>
            <a:solidFill>
              <a:srgbClr val="7BABC8"/>
            </a:solidFill>
            <a:ln w="25400" cap="flat" cmpd="sng">
              <a:solidFill>
                <a:srgbClr val="0013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60917" rIns="121868" bIns="60917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9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389" name="Google Shape;389;p43"/>
            <p:cNvSpPr/>
            <p:nvPr/>
          </p:nvSpPr>
          <p:spPr>
            <a:xfrm>
              <a:off x="2692568" y="4009882"/>
              <a:ext cx="116441" cy="116441"/>
            </a:xfrm>
            <a:prstGeom prst="ellipse">
              <a:avLst/>
            </a:prstGeom>
            <a:solidFill>
              <a:srgbClr val="7BABC8"/>
            </a:solidFill>
            <a:ln w="25400" cap="flat" cmpd="sng">
              <a:solidFill>
                <a:srgbClr val="0013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60917" rIns="121868" bIns="60917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9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390" name="Google Shape;390;p43"/>
            <p:cNvSpPr/>
            <p:nvPr/>
          </p:nvSpPr>
          <p:spPr>
            <a:xfrm>
              <a:off x="2533568" y="3913876"/>
              <a:ext cx="116441" cy="116441"/>
            </a:xfrm>
            <a:prstGeom prst="ellipse">
              <a:avLst/>
            </a:prstGeom>
            <a:solidFill>
              <a:srgbClr val="7BABC8"/>
            </a:solidFill>
            <a:ln w="25400" cap="flat" cmpd="sng">
              <a:solidFill>
                <a:srgbClr val="0013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60917" rIns="121868" bIns="60917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9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grpSp>
        <p:nvGrpSpPr>
          <p:cNvPr id="391" name="Google Shape;391;p43"/>
          <p:cNvGrpSpPr/>
          <p:nvPr/>
        </p:nvGrpSpPr>
        <p:grpSpPr>
          <a:xfrm>
            <a:off x="10223486" y="3809940"/>
            <a:ext cx="467793" cy="467914"/>
            <a:chOff x="987552" y="3856188"/>
            <a:chExt cx="937728" cy="937728"/>
          </a:xfrm>
        </p:grpSpPr>
        <p:sp>
          <p:nvSpPr>
            <p:cNvPr id="392" name="Google Shape;392;p43"/>
            <p:cNvSpPr/>
            <p:nvPr/>
          </p:nvSpPr>
          <p:spPr>
            <a:xfrm>
              <a:off x="987552" y="3856188"/>
              <a:ext cx="937728" cy="937728"/>
            </a:xfrm>
            <a:prstGeom prst="roundRect">
              <a:avLst>
                <a:gd name="adj" fmla="val 16667"/>
              </a:avLst>
            </a:prstGeom>
            <a:solidFill>
              <a:srgbClr val="595959"/>
            </a:solidFill>
            <a:ln w="28575" cap="flat" cmpd="sng">
              <a:solidFill>
                <a:srgbClr val="0013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60917" rIns="121868" bIns="60917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9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393" name="Google Shape;393;p43"/>
            <p:cNvSpPr/>
            <p:nvPr/>
          </p:nvSpPr>
          <p:spPr>
            <a:xfrm>
              <a:off x="1150060" y="3998006"/>
              <a:ext cx="623867" cy="623867"/>
            </a:xfrm>
            <a:prstGeom prst="ellipse">
              <a:avLst/>
            </a:prstGeom>
            <a:solidFill>
              <a:srgbClr val="595959"/>
            </a:solidFill>
            <a:ln w="28575" cap="flat" cmpd="sng">
              <a:solidFill>
                <a:srgbClr val="0013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10" tIns="45688" rIns="91410" bIns="45688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9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394" name="Google Shape;394;p43"/>
            <p:cNvSpPr/>
            <p:nvPr/>
          </p:nvSpPr>
          <p:spPr>
            <a:xfrm>
              <a:off x="1398195" y="4133556"/>
              <a:ext cx="116441" cy="116441"/>
            </a:xfrm>
            <a:prstGeom prst="ellipse">
              <a:avLst/>
            </a:prstGeom>
            <a:solidFill>
              <a:srgbClr val="595959"/>
            </a:solidFill>
            <a:ln w="25400" cap="flat" cmpd="sng">
              <a:solidFill>
                <a:srgbClr val="0013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60917" rIns="121868" bIns="60917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9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395" name="Google Shape;395;p43"/>
            <p:cNvSpPr/>
            <p:nvPr/>
          </p:nvSpPr>
          <p:spPr>
            <a:xfrm>
              <a:off x="1270974" y="4284629"/>
              <a:ext cx="116441" cy="116441"/>
            </a:xfrm>
            <a:prstGeom prst="ellipse">
              <a:avLst/>
            </a:prstGeom>
            <a:solidFill>
              <a:srgbClr val="595959"/>
            </a:solidFill>
            <a:ln w="25400" cap="flat" cmpd="sng">
              <a:solidFill>
                <a:srgbClr val="0013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60917" rIns="121868" bIns="60917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9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396" name="Google Shape;396;p43"/>
            <p:cNvSpPr/>
            <p:nvPr/>
          </p:nvSpPr>
          <p:spPr>
            <a:xfrm>
              <a:off x="1517464" y="4284629"/>
              <a:ext cx="116441" cy="116441"/>
            </a:xfrm>
            <a:prstGeom prst="ellipse">
              <a:avLst/>
            </a:prstGeom>
            <a:solidFill>
              <a:srgbClr val="595959"/>
            </a:solidFill>
            <a:ln w="25400" cap="flat" cmpd="sng">
              <a:solidFill>
                <a:srgbClr val="0013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60917" rIns="121868" bIns="60917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9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pic>
        <p:nvPicPr>
          <p:cNvPr id="397" name="Google Shape;397;p43" descr="Icon_Big-Data_Cloud-01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20758" y="5080831"/>
            <a:ext cx="1069884" cy="932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43" descr="Icon_BigData_50k_DataCenter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87059" y="5393666"/>
            <a:ext cx="357785" cy="35778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9" name="Google Shape;399;p43"/>
          <p:cNvCxnSpPr/>
          <p:nvPr/>
        </p:nvCxnSpPr>
        <p:spPr>
          <a:xfrm flipH="1">
            <a:off x="2377510" y="2410513"/>
            <a:ext cx="2914651" cy="1320795"/>
          </a:xfrm>
          <a:prstGeom prst="straightConnector1">
            <a:avLst/>
          </a:prstGeom>
          <a:noFill/>
          <a:ln w="28575" cap="flat" cmpd="sng">
            <a:solidFill>
              <a:srgbClr val="DD202F"/>
            </a:solidFill>
            <a:prstDash val="dash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400" name="Google Shape;400;p43"/>
          <p:cNvCxnSpPr/>
          <p:nvPr/>
        </p:nvCxnSpPr>
        <p:spPr>
          <a:xfrm flipH="1">
            <a:off x="4207641" y="2562871"/>
            <a:ext cx="1236840" cy="1104667"/>
          </a:xfrm>
          <a:prstGeom prst="straightConnector1">
            <a:avLst/>
          </a:prstGeom>
          <a:noFill/>
          <a:ln w="28575" cap="flat" cmpd="sng">
            <a:solidFill>
              <a:srgbClr val="DD202F"/>
            </a:solidFill>
            <a:prstDash val="dash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401" name="Google Shape;401;p43"/>
          <p:cNvCxnSpPr/>
          <p:nvPr/>
        </p:nvCxnSpPr>
        <p:spPr>
          <a:xfrm>
            <a:off x="5915539" y="2559500"/>
            <a:ext cx="328052" cy="1097482"/>
          </a:xfrm>
          <a:prstGeom prst="straightConnector1">
            <a:avLst/>
          </a:prstGeom>
          <a:noFill/>
          <a:ln w="28575" cap="flat" cmpd="sng">
            <a:solidFill>
              <a:srgbClr val="DEA602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402" name="Google Shape;402;p43"/>
          <p:cNvCxnSpPr/>
          <p:nvPr/>
        </p:nvCxnSpPr>
        <p:spPr>
          <a:xfrm>
            <a:off x="6367817" y="2546748"/>
            <a:ext cx="1725024" cy="1069728"/>
          </a:xfrm>
          <a:prstGeom prst="straightConnector1">
            <a:avLst/>
          </a:prstGeom>
          <a:noFill/>
          <a:ln w="28575" cap="flat" cmpd="sng">
            <a:solidFill>
              <a:srgbClr val="DD202F"/>
            </a:solidFill>
            <a:prstDash val="dash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403" name="Google Shape;403;p43"/>
          <p:cNvCxnSpPr/>
          <p:nvPr/>
        </p:nvCxnSpPr>
        <p:spPr>
          <a:xfrm>
            <a:off x="6797741" y="2334876"/>
            <a:ext cx="3479416" cy="1369494"/>
          </a:xfrm>
          <a:prstGeom prst="straightConnector1">
            <a:avLst/>
          </a:prstGeom>
          <a:noFill/>
          <a:ln w="28575" cap="flat" cmpd="sng">
            <a:solidFill>
              <a:srgbClr val="DD202F"/>
            </a:solidFill>
            <a:prstDash val="dash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404" name="Google Shape;404;p43"/>
          <p:cNvSpPr/>
          <p:nvPr/>
        </p:nvSpPr>
        <p:spPr>
          <a:xfrm>
            <a:off x="3335802" y="2957092"/>
            <a:ext cx="439711" cy="385995"/>
          </a:xfrm>
          <a:prstGeom prst="mathMultiply">
            <a:avLst>
              <a:gd name="adj1" fmla="val 23520"/>
            </a:avLst>
          </a:prstGeom>
          <a:solidFill>
            <a:srgbClr val="FF7E79"/>
          </a:solidFill>
          <a:ln w="9525" cap="flat" cmpd="sng">
            <a:solidFill>
              <a:srgbClr val="DD202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9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05" name="Google Shape;405;p43"/>
          <p:cNvSpPr/>
          <p:nvPr/>
        </p:nvSpPr>
        <p:spPr>
          <a:xfrm>
            <a:off x="4563887" y="2957092"/>
            <a:ext cx="439711" cy="385995"/>
          </a:xfrm>
          <a:prstGeom prst="mathMultiply">
            <a:avLst>
              <a:gd name="adj1" fmla="val 23520"/>
            </a:avLst>
          </a:prstGeom>
          <a:solidFill>
            <a:srgbClr val="FF7E79"/>
          </a:solidFill>
          <a:ln w="9525" cap="flat" cmpd="sng">
            <a:solidFill>
              <a:srgbClr val="DD202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9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06" name="Google Shape;406;p43"/>
          <p:cNvSpPr txBox="1"/>
          <p:nvPr/>
        </p:nvSpPr>
        <p:spPr>
          <a:xfrm>
            <a:off x="6026347" y="2868927"/>
            <a:ext cx="650009" cy="738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3999">
                <a:solidFill>
                  <a:srgbClr val="DEA602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✓</a:t>
            </a:r>
            <a:endParaRPr sz="3999">
              <a:solidFill>
                <a:srgbClr val="DEA602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</p:txBody>
      </p:sp>
      <p:sp>
        <p:nvSpPr>
          <p:cNvPr id="407" name="Google Shape;407;p43"/>
          <p:cNvSpPr/>
          <p:nvPr/>
        </p:nvSpPr>
        <p:spPr>
          <a:xfrm>
            <a:off x="7120017" y="2957092"/>
            <a:ext cx="439711" cy="385995"/>
          </a:xfrm>
          <a:prstGeom prst="mathMultiply">
            <a:avLst>
              <a:gd name="adj1" fmla="val 23520"/>
            </a:avLst>
          </a:prstGeom>
          <a:solidFill>
            <a:srgbClr val="FF7E79"/>
          </a:solidFill>
          <a:ln w="9525" cap="flat" cmpd="sng">
            <a:solidFill>
              <a:srgbClr val="DD202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9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08" name="Google Shape;408;p43"/>
          <p:cNvSpPr/>
          <p:nvPr/>
        </p:nvSpPr>
        <p:spPr>
          <a:xfrm>
            <a:off x="8690824" y="2957092"/>
            <a:ext cx="439711" cy="385995"/>
          </a:xfrm>
          <a:prstGeom prst="mathMultiply">
            <a:avLst>
              <a:gd name="adj1" fmla="val 23520"/>
            </a:avLst>
          </a:prstGeom>
          <a:solidFill>
            <a:srgbClr val="FF7E79"/>
          </a:solidFill>
          <a:ln w="9525" cap="flat" cmpd="sng">
            <a:solidFill>
              <a:srgbClr val="DD202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9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09" name="Google Shape;409;p43"/>
          <p:cNvSpPr txBox="1"/>
          <p:nvPr/>
        </p:nvSpPr>
        <p:spPr>
          <a:xfrm>
            <a:off x="4347773" y="3874878"/>
            <a:ext cx="447085" cy="2871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066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API</a:t>
            </a:r>
            <a:endParaRPr sz="2399"/>
          </a:p>
        </p:txBody>
      </p:sp>
      <p:sp>
        <p:nvSpPr>
          <p:cNvPr id="410" name="Google Shape;410;p43"/>
          <p:cNvSpPr txBox="1"/>
          <p:nvPr/>
        </p:nvSpPr>
        <p:spPr>
          <a:xfrm>
            <a:off x="6618303" y="3874878"/>
            <a:ext cx="447085" cy="2871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066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API</a:t>
            </a:r>
            <a:endParaRPr sz="2399"/>
          </a:p>
        </p:txBody>
      </p:sp>
      <p:sp>
        <p:nvSpPr>
          <p:cNvPr id="411" name="Google Shape;411;p43"/>
          <p:cNvSpPr txBox="1"/>
          <p:nvPr/>
        </p:nvSpPr>
        <p:spPr>
          <a:xfrm>
            <a:off x="8674631" y="3874878"/>
            <a:ext cx="447085" cy="2871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066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API</a:t>
            </a:r>
            <a:endParaRPr sz="2399"/>
          </a:p>
        </p:txBody>
      </p:sp>
      <p:sp>
        <p:nvSpPr>
          <p:cNvPr id="412" name="Google Shape;412;p43"/>
          <p:cNvSpPr txBox="1"/>
          <p:nvPr/>
        </p:nvSpPr>
        <p:spPr>
          <a:xfrm>
            <a:off x="10788077" y="3874878"/>
            <a:ext cx="447085" cy="2871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066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API</a:t>
            </a:r>
            <a:endParaRPr sz="2399"/>
          </a:p>
        </p:txBody>
      </p:sp>
      <p:pic>
        <p:nvPicPr>
          <p:cNvPr id="413" name="Google Shape;413;p4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099288" y="5429527"/>
            <a:ext cx="425612" cy="264754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43"/>
          <p:cNvSpPr txBox="1"/>
          <p:nvPr/>
        </p:nvSpPr>
        <p:spPr>
          <a:xfrm>
            <a:off x="6256925" y="2306043"/>
            <a:ext cx="1363425" cy="33846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API Connector</a:t>
            </a:r>
            <a:endParaRPr sz="2399"/>
          </a:p>
        </p:txBody>
      </p:sp>
      <p:sp>
        <p:nvSpPr>
          <p:cNvPr id="415" name="Google Shape;415;p43"/>
          <p:cNvSpPr txBox="1"/>
          <p:nvPr/>
        </p:nvSpPr>
        <p:spPr>
          <a:xfrm>
            <a:off x="8007938" y="1240805"/>
            <a:ext cx="4112106" cy="1353865"/>
          </a:xfrm>
          <a:prstGeom prst="rect">
            <a:avLst/>
          </a:prstGeom>
          <a:noFill/>
          <a:ln w="9525" cap="flat" cmpd="sng">
            <a:solidFill>
              <a:srgbClr val="00234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Multi cloud strategy:</a:t>
            </a:r>
            <a:endParaRPr sz="2399"/>
          </a:p>
          <a:p>
            <a:pPr marL="285679" indent="-285679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Complex data movement between clouds</a:t>
            </a:r>
            <a:endParaRPr sz="2399"/>
          </a:p>
          <a:p>
            <a:pPr marL="285679" indent="-285679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any other cloud:</a:t>
            </a:r>
            <a:endParaRPr sz="2399"/>
          </a:p>
          <a:p>
            <a:pPr marL="742765" lvl="1" indent="-28567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Different API‘s, application breaks </a:t>
            </a:r>
            <a:endParaRPr sz="2399"/>
          </a:p>
          <a:p>
            <a:pPr marL="742765" lvl="1" indent="-28567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Different Security concept</a:t>
            </a:r>
            <a:endParaRPr sz="2399"/>
          </a:p>
        </p:txBody>
      </p:sp>
      <p:pic>
        <p:nvPicPr>
          <p:cNvPr id="416" name="Google Shape;416;p43" descr="Icon_Big-Data_Cloud-01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65680" y="5043251"/>
            <a:ext cx="1043071" cy="968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4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092798" y="5373688"/>
            <a:ext cx="710266" cy="3288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8" name="Google Shape;418;p43"/>
          <p:cNvGrpSpPr/>
          <p:nvPr/>
        </p:nvGrpSpPr>
        <p:grpSpPr>
          <a:xfrm>
            <a:off x="1594826" y="4801984"/>
            <a:ext cx="1018221" cy="377672"/>
            <a:chOff x="1196431" y="3537524"/>
            <a:chExt cx="763865" cy="283328"/>
          </a:xfrm>
        </p:grpSpPr>
        <p:pic>
          <p:nvPicPr>
            <p:cNvPr id="419" name="Google Shape;419;p43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695409" y="3546745"/>
              <a:ext cx="264887" cy="2648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0" name="Google Shape;420;p43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196431" y="3537524"/>
              <a:ext cx="283328" cy="283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1" name="Google Shape;421;p43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462542" y="3568776"/>
              <a:ext cx="220825" cy="2208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2" name="Google Shape;422;p43"/>
          <p:cNvGrpSpPr/>
          <p:nvPr/>
        </p:nvGrpSpPr>
        <p:grpSpPr>
          <a:xfrm>
            <a:off x="3711572" y="4801984"/>
            <a:ext cx="1018221" cy="377672"/>
            <a:chOff x="1196431" y="3537524"/>
            <a:chExt cx="763865" cy="283328"/>
          </a:xfrm>
        </p:grpSpPr>
        <p:pic>
          <p:nvPicPr>
            <p:cNvPr id="423" name="Google Shape;423;p43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695409" y="3546745"/>
              <a:ext cx="264887" cy="2648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4" name="Google Shape;424;p43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196431" y="3537524"/>
              <a:ext cx="283328" cy="283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5" name="Google Shape;425;p43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462542" y="3568776"/>
              <a:ext cx="220825" cy="2208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6" name="Google Shape;426;p43"/>
          <p:cNvGrpSpPr/>
          <p:nvPr/>
        </p:nvGrpSpPr>
        <p:grpSpPr>
          <a:xfrm>
            <a:off x="5817444" y="4801984"/>
            <a:ext cx="1018221" cy="377672"/>
            <a:chOff x="1196431" y="3537524"/>
            <a:chExt cx="763865" cy="283328"/>
          </a:xfrm>
        </p:grpSpPr>
        <p:pic>
          <p:nvPicPr>
            <p:cNvPr id="427" name="Google Shape;427;p43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695409" y="3546745"/>
              <a:ext cx="264887" cy="2648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8" name="Google Shape;428;p43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196431" y="3537524"/>
              <a:ext cx="283328" cy="283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9" name="Google Shape;429;p43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462542" y="3568776"/>
              <a:ext cx="220825" cy="2208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0" name="Google Shape;430;p43"/>
          <p:cNvGrpSpPr/>
          <p:nvPr/>
        </p:nvGrpSpPr>
        <p:grpSpPr>
          <a:xfrm>
            <a:off x="7992333" y="4801984"/>
            <a:ext cx="1018221" cy="377672"/>
            <a:chOff x="1196431" y="3537524"/>
            <a:chExt cx="763865" cy="283328"/>
          </a:xfrm>
        </p:grpSpPr>
        <p:pic>
          <p:nvPicPr>
            <p:cNvPr id="431" name="Google Shape;431;p43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695409" y="3546745"/>
              <a:ext cx="264887" cy="2648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2" name="Google Shape;432;p43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196431" y="3537524"/>
              <a:ext cx="283328" cy="283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3" name="Google Shape;433;p43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462542" y="3568776"/>
              <a:ext cx="220825" cy="2208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4" name="Google Shape;434;p43"/>
          <p:cNvGrpSpPr/>
          <p:nvPr/>
        </p:nvGrpSpPr>
        <p:grpSpPr>
          <a:xfrm>
            <a:off x="10049107" y="4801984"/>
            <a:ext cx="1018221" cy="377672"/>
            <a:chOff x="1196431" y="3537524"/>
            <a:chExt cx="763865" cy="283328"/>
          </a:xfrm>
        </p:grpSpPr>
        <p:pic>
          <p:nvPicPr>
            <p:cNvPr id="435" name="Google Shape;435;p43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695409" y="3546745"/>
              <a:ext cx="264887" cy="2648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6" name="Google Shape;436;p43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196431" y="3537524"/>
              <a:ext cx="283328" cy="283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7" name="Google Shape;437;p43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462542" y="3568776"/>
              <a:ext cx="220825" cy="2208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8" name="Google Shape;438;p43" descr="Icon_Big-Data_Cloud-01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12501" y="5041049"/>
            <a:ext cx="1043071" cy="968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0256367" y="5302749"/>
            <a:ext cx="599089" cy="419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43" descr="Icon_Big-Data_Cloud-01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52281" y="5080831"/>
            <a:ext cx="1069884" cy="9320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4412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4"/>
          <p:cNvSpPr/>
          <p:nvPr/>
        </p:nvSpPr>
        <p:spPr>
          <a:xfrm>
            <a:off x="958352" y="4033871"/>
            <a:ext cx="10524404" cy="2244975"/>
          </a:xfrm>
          <a:prstGeom prst="roundRect">
            <a:avLst>
              <a:gd name="adj" fmla="val 10152"/>
            </a:avLst>
          </a:prstGeom>
          <a:solidFill>
            <a:srgbClr val="C00000">
              <a:alpha val="20000"/>
            </a:srgbClr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7" name="Google Shape;447;p44" descr="Icon_Big-Data_Cloud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83806" y="5048929"/>
            <a:ext cx="1069884" cy="995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44" descr="Icon_Big-Data_Cloud-0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65680" y="5043251"/>
            <a:ext cx="1043071" cy="968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44" descr="Icon_Big-Data_Cloud-0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2501" y="5041049"/>
            <a:ext cx="1043071" cy="968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44" descr="Icon_Edge_grey-0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76393" y="5297355"/>
            <a:ext cx="352891" cy="56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44" descr="Icon_Big-Data_Cloud-0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52281" y="5080831"/>
            <a:ext cx="1069884" cy="932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44" descr="Icon_Big-Data_Cloud-0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0758" y="5080831"/>
            <a:ext cx="1069884" cy="932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44" descr="Icon_BigData_50k_DataCenter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87059" y="5393666"/>
            <a:ext cx="357785" cy="357785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44"/>
          <p:cNvSpPr txBox="1"/>
          <p:nvPr/>
        </p:nvSpPr>
        <p:spPr>
          <a:xfrm>
            <a:off x="6618301" y="3874878"/>
            <a:ext cx="1151639" cy="36923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600" b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Open APIs</a:t>
            </a:r>
            <a:endParaRPr sz="2399"/>
          </a:p>
        </p:txBody>
      </p:sp>
      <p:pic>
        <p:nvPicPr>
          <p:cNvPr id="455" name="Google Shape;455;p4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099288" y="5429527"/>
            <a:ext cx="425612" cy="264754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44"/>
          <p:cNvSpPr txBox="1">
            <a:spLocks noGrp="1"/>
          </p:cNvSpPr>
          <p:nvPr>
            <p:ph type="title"/>
          </p:nvPr>
        </p:nvSpPr>
        <p:spPr>
          <a:xfrm>
            <a:off x="820679" y="379242"/>
            <a:ext cx="11346303" cy="5750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6734" tIns="63350" rIns="126734" bIns="63350" rtlCol="0" anchor="ctr" anchorCtr="0">
            <a:noAutofit/>
          </a:bodyPr>
          <a:lstStyle/>
          <a:p>
            <a:pPr>
              <a:buSzPts val="2175"/>
            </a:pPr>
            <a:r>
              <a:rPr lang="en" sz="2899" dirty="0"/>
              <a:t>How a </a:t>
            </a:r>
            <a:r>
              <a:rPr lang="en-US" sz="2899" dirty="0" smtClean="0"/>
              <a:t>“</a:t>
            </a:r>
            <a:r>
              <a:rPr lang="en-GB" sz="2899" dirty="0" smtClean="0"/>
              <a:t>Media Company” </a:t>
            </a:r>
            <a:r>
              <a:rPr lang="en" sz="2899" dirty="0" smtClean="0"/>
              <a:t>is </a:t>
            </a:r>
            <a:r>
              <a:rPr lang="en" sz="2899" dirty="0"/>
              <a:t>using MapR</a:t>
            </a:r>
            <a:endParaRPr dirty="0"/>
          </a:p>
        </p:txBody>
      </p:sp>
      <p:pic>
        <p:nvPicPr>
          <p:cNvPr id="457" name="Google Shape;457;p44" descr="search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575580" y="1401309"/>
            <a:ext cx="1085020" cy="1085303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44"/>
          <p:cNvSpPr txBox="1"/>
          <p:nvPr/>
        </p:nvSpPr>
        <p:spPr>
          <a:xfrm>
            <a:off x="2584046" y="1791912"/>
            <a:ext cx="1530685" cy="369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600" b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Application</a:t>
            </a:r>
            <a:endParaRPr sz="2399"/>
          </a:p>
        </p:txBody>
      </p:sp>
      <p:pic>
        <p:nvPicPr>
          <p:cNvPr id="459" name="Google Shape;459;p44" descr="Icon_Use-Cases_White_Data-Mining_v1_300x300px_cl_bk-01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718653" y="1768878"/>
            <a:ext cx="431582" cy="409168"/>
          </a:xfrm>
          <a:prstGeom prst="rect">
            <a:avLst/>
          </a:prstGeom>
          <a:solidFill>
            <a:srgbClr val="C8102E"/>
          </a:solidFill>
          <a:ln>
            <a:noFill/>
          </a:ln>
        </p:spPr>
      </p:pic>
      <p:cxnSp>
        <p:nvCxnSpPr>
          <p:cNvPr id="460" name="Google Shape;460;p44"/>
          <p:cNvCxnSpPr/>
          <p:nvPr/>
        </p:nvCxnSpPr>
        <p:spPr>
          <a:xfrm>
            <a:off x="4256439" y="1961145"/>
            <a:ext cx="1040144" cy="0"/>
          </a:xfrm>
          <a:prstGeom prst="straightConnector1">
            <a:avLst/>
          </a:prstGeom>
          <a:noFill/>
          <a:ln w="28575" cap="flat" cmpd="sng">
            <a:solidFill>
              <a:srgbClr val="7F7F7F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461" name="Google Shape;461;p44"/>
          <p:cNvSpPr txBox="1"/>
          <p:nvPr/>
        </p:nvSpPr>
        <p:spPr>
          <a:xfrm>
            <a:off x="8248582" y="1468830"/>
            <a:ext cx="3765346" cy="1600022"/>
          </a:xfrm>
          <a:prstGeom prst="rect">
            <a:avLst/>
          </a:prstGeom>
          <a:noFill/>
          <a:ln w="9525" cap="flat" cmpd="sng">
            <a:solidFill>
              <a:srgbClr val="00234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marL="285679" indent="-285679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Unified Security Model</a:t>
            </a:r>
            <a:endParaRPr sz="2399"/>
          </a:p>
          <a:p>
            <a:pPr marL="285679" indent="-285679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Data access decoupled from physical storage location. Globally.</a:t>
            </a:r>
            <a:endParaRPr sz="2399"/>
          </a:p>
          <a:p>
            <a:pPr marL="285679" indent="-285679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No lock-in to proprietary APIs</a:t>
            </a:r>
            <a:endParaRPr sz="2399"/>
          </a:p>
          <a:p>
            <a:pPr marL="285679" indent="-285679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Full openness</a:t>
            </a:r>
            <a:endParaRPr sz="2399"/>
          </a:p>
          <a:p>
            <a:pPr marL="285679" indent="-285679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 sz="1600" b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Data made portable</a:t>
            </a:r>
            <a:endParaRPr sz="2399"/>
          </a:p>
        </p:txBody>
      </p:sp>
      <p:sp>
        <p:nvSpPr>
          <p:cNvPr id="462" name="Google Shape;462;p44"/>
          <p:cNvSpPr txBox="1"/>
          <p:nvPr/>
        </p:nvSpPr>
        <p:spPr>
          <a:xfrm>
            <a:off x="6256925" y="2306043"/>
            <a:ext cx="1363425" cy="33846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API Connector</a:t>
            </a:r>
            <a:endParaRPr sz="2399"/>
          </a:p>
        </p:txBody>
      </p:sp>
      <p:pic>
        <p:nvPicPr>
          <p:cNvPr id="463" name="Google Shape;463;p4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962896" y="3668553"/>
            <a:ext cx="608577" cy="623767"/>
          </a:xfrm>
          <a:prstGeom prst="rect">
            <a:avLst/>
          </a:prstGeom>
          <a:solidFill>
            <a:srgbClr val="008000"/>
          </a:solidFill>
          <a:ln>
            <a:noFill/>
          </a:ln>
        </p:spPr>
      </p:pic>
      <p:pic>
        <p:nvPicPr>
          <p:cNvPr id="464" name="Google Shape;464;p4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671402" y="1821975"/>
            <a:ext cx="469072" cy="4307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5" name="Google Shape;465;p44"/>
          <p:cNvCxnSpPr/>
          <p:nvPr/>
        </p:nvCxnSpPr>
        <p:spPr>
          <a:xfrm>
            <a:off x="6243589" y="2613740"/>
            <a:ext cx="0" cy="1043243"/>
          </a:xfrm>
          <a:prstGeom prst="straightConnector1">
            <a:avLst/>
          </a:prstGeom>
          <a:noFill/>
          <a:ln w="41275" cap="flat" cmpd="sng">
            <a:solidFill>
              <a:srgbClr val="DEA602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466" name="Google Shape;466;p44"/>
          <p:cNvSpPr txBox="1"/>
          <p:nvPr/>
        </p:nvSpPr>
        <p:spPr>
          <a:xfrm>
            <a:off x="6165435" y="2868927"/>
            <a:ext cx="650009" cy="738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3999">
                <a:solidFill>
                  <a:srgbClr val="DEA602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✓</a:t>
            </a:r>
            <a:endParaRPr sz="3999">
              <a:solidFill>
                <a:srgbClr val="DEA602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</p:txBody>
      </p:sp>
      <p:sp>
        <p:nvSpPr>
          <p:cNvPr id="467" name="Google Shape;467;p44"/>
          <p:cNvSpPr txBox="1"/>
          <p:nvPr/>
        </p:nvSpPr>
        <p:spPr>
          <a:xfrm>
            <a:off x="2346348" y="4011391"/>
            <a:ext cx="3942680" cy="415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900" b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GLOBAL DATA MANAGEMENT</a:t>
            </a:r>
            <a:endParaRPr sz="2399"/>
          </a:p>
        </p:txBody>
      </p:sp>
      <p:sp>
        <p:nvSpPr>
          <p:cNvPr id="468" name="Google Shape;468;p44"/>
          <p:cNvSpPr txBox="1"/>
          <p:nvPr/>
        </p:nvSpPr>
        <p:spPr>
          <a:xfrm>
            <a:off x="1764940" y="5771776"/>
            <a:ext cx="652758" cy="338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Edge</a:t>
            </a:r>
            <a:endParaRPr sz="2399"/>
          </a:p>
        </p:txBody>
      </p:sp>
      <p:sp>
        <p:nvSpPr>
          <p:cNvPr id="469" name="Google Shape;469;p44"/>
          <p:cNvSpPr txBox="1"/>
          <p:nvPr/>
        </p:nvSpPr>
        <p:spPr>
          <a:xfrm>
            <a:off x="3525998" y="5760794"/>
            <a:ext cx="1282629" cy="553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Private Cloud</a:t>
            </a:r>
            <a:endParaRPr sz="2399"/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On Premise</a:t>
            </a:r>
            <a:endParaRPr sz="2399"/>
          </a:p>
        </p:txBody>
      </p:sp>
      <p:sp>
        <p:nvSpPr>
          <p:cNvPr id="470" name="Google Shape;470;p44"/>
          <p:cNvSpPr txBox="1"/>
          <p:nvPr/>
        </p:nvSpPr>
        <p:spPr>
          <a:xfrm>
            <a:off x="5742658" y="5734899"/>
            <a:ext cx="1271931" cy="338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Public Cloud</a:t>
            </a:r>
            <a:endParaRPr sz="2399"/>
          </a:p>
        </p:txBody>
      </p:sp>
      <p:sp>
        <p:nvSpPr>
          <p:cNvPr id="471" name="Google Shape;471;p44"/>
          <p:cNvSpPr txBox="1"/>
          <p:nvPr/>
        </p:nvSpPr>
        <p:spPr>
          <a:xfrm>
            <a:off x="7914009" y="5726068"/>
            <a:ext cx="1675894" cy="338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Public Cloud</a:t>
            </a:r>
            <a:endParaRPr sz="2399"/>
          </a:p>
        </p:txBody>
      </p:sp>
      <p:sp>
        <p:nvSpPr>
          <p:cNvPr id="472" name="Google Shape;472;p44"/>
          <p:cNvSpPr txBox="1"/>
          <p:nvPr/>
        </p:nvSpPr>
        <p:spPr>
          <a:xfrm>
            <a:off x="9975682" y="5721769"/>
            <a:ext cx="1675894" cy="338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Public Cloud</a:t>
            </a:r>
            <a:endParaRPr sz="2399"/>
          </a:p>
        </p:txBody>
      </p:sp>
      <p:pic>
        <p:nvPicPr>
          <p:cNvPr id="473" name="Google Shape;473;p4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092798" y="5373688"/>
            <a:ext cx="710266" cy="3288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4" name="Google Shape;474;p44"/>
          <p:cNvGrpSpPr/>
          <p:nvPr/>
        </p:nvGrpSpPr>
        <p:grpSpPr>
          <a:xfrm>
            <a:off x="1594826" y="4801984"/>
            <a:ext cx="1018221" cy="377672"/>
            <a:chOff x="1196431" y="3537524"/>
            <a:chExt cx="763865" cy="283328"/>
          </a:xfrm>
        </p:grpSpPr>
        <p:pic>
          <p:nvPicPr>
            <p:cNvPr id="475" name="Google Shape;475;p44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695409" y="3546745"/>
              <a:ext cx="264887" cy="2648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6" name="Google Shape;476;p44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196431" y="3537524"/>
              <a:ext cx="283328" cy="283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7" name="Google Shape;477;p44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1462542" y="3568776"/>
              <a:ext cx="220825" cy="2208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8" name="Google Shape;478;p44"/>
          <p:cNvGrpSpPr/>
          <p:nvPr/>
        </p:nvGrpSpPr>
        <p:grpSpPr>
          <a:xfrm>
            <a:off x="3711572" y="4801984"/>
            <a:ext cx="1018221" cy="377672"/>
            <a:chOff x="1196431" y="3537524"/>
            <a:chExt cx="763865" cy="283328"/>
          </a:xfrm>
        </p:grpSpPr>
        <p:pic>
          <p:nvPicPr>
            <p:cNvPr id="479" name="Google Shape;479;p44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695409" y="3546745"/>
              <a:ext cx="264887" cy="2648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0" name="Google Shape;480;p44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196431" y="3537524"/>
              <a:ext cx="283328" cy="283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1" name="Google Shape;481;p44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1462542" y="3568776"/>
              <a:ext cx="220825" cy="2208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2" name="Google Shape;482;p44"/>
          <p:cNvGrpSpPr/>
          <p:nvPr/>
        </p:nvGrpSpPr>
        <p:grpSpPr>
          <a:xfrm>
            <a:off x="5817444" y="4801984"/>
            <a:ext cx="1018221" cy="377672"/>
            <a:chOff x="1196431" y="3537524"/>
            <a:chExt cx="763865" cy="283328"/>
          </a:xfrm>
        </p:grpSpPr>
        <p:pic>
          <p:nvPicPr>
            <p:cNvPr id="483" name="Google Shape;483;p44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695409" y="3546745"/>
              <a:ext cx="264887" cy="2648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4" name="Google Shape;484;p44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196431" y="3537524"/>
              <a:ext cx="283328" cy="283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5" name="Google Shape;485;p44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1462542" y="3568776"/>
              <a:ext cx="220825" cy="2208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6" name="Google Shape;486;p44"/>
          <p:cNvGrpSpPr/>
          <p:nvPr/>
        </p:nvGrpSpPr>
        <p:grpSpPr>
          <a:xfrm>
            <a:off x="7992333" y="4801984"/>
            <a:ext cx="1018221" cy="377672"/>
            <a:chOff x="1196431" y="3537524"/>
            <a:chExt cx="763865" cy="283328"/>
          </a:xfrm>
        </p:grpSpPr>
        <p:pic>
          <p:nvPicPr>
            <p:cNvPr id="487" name="Google Shape;487;p44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695409" y="3546745"/>
              <a:ext cx="264887" cy="2648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8" name="Google Shape;488;p44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196431" y="3537524"/>
              <a:ext cx="283328" cy="283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9" name="Google Shape;489;p44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1462542" y="3568776"/>
              <a:ext cx="220825" cy="2208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90" name="Google Shape;490;p44"/>
          <p:cNvGrpSpPr/>
          <p:nvPr/>
        </p:nvGrpSpPr>
        <p:grpSpPr>
          <a:xfrm>
            <a:off x="10049107" y="4801984"/>
            <a:ext cx="1018221" cy="377672"/>
            <a:chOff x="1196431" y="3537524"/>
            <a:chExt cx="763865" cy="283328"/>
          </a:xfrm>
        </p:grpSpPr>
        <p:pic>
          <p:nvPicPr>
            <p:cNvPr id="491" name="Google Shape;491;p44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695409" y="3546745"/>
              <a:ext cx="264887" cy="2648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2" name="Google Shape;492;p44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196431" y="3537524"/>
              <a:ext cx="283328" cy="283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3" name="Google Shape;493;p44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1462542" y="3568776"/>
              <a:ext cx="220825" cy="2208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94" name="Google Shape;494;p44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0256367" y="5302749"/>
            <a:ext cx="599089" cy="419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44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147941" y="3867650"/>
            <a:ext cx="1079521" cy="361386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TextBox 51"/>
          <p:cNvSpPr txBox="1"/>
          <p:nvPr/>
        </p:nvSpPr>
        <p:spPr>
          <a:xfrm>
            <a:off x="8286125" y="3813537"/>
            <a:ext cx="352596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>Uniform computing environment everywhere</a:t>
            </a:r>
          </a:p>
        </p:txBody>
      </p:sp>
    </p:spTree>
    <p:extLst>
      <p:ext uri="{BB962C8B-B14F-4D97-AF65-F5344CB8AC3E}">
        <p14:creationId xmlns:p14="http://schemas.microsoft.com/office/powerpoint/2010/main" val="4001331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5"/>
          <p:cNvSpPr/>
          <p:nvPr/>
        </p:nvSpPr>
        <p:spPr>
          <a:xfrm>
            <a:off x="958352" y="4033871"/>
            <a:ext cx="10524404" cy="2244975"/>
          </a:xfrm>
          <a:prstGeom prst="roundRect">
            <a:avLst>
              <a:gd name="adj" fmla="val 10152"/>
            </a:avLst>
          </a:prstGeom>
          <a:solidFill>
            <a:srgbClr val="C00000">
              <a:alpha val="20000"/>
            </a:srgbClr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2" name="Google Shape;502;p45" descr="Icon_Big-Data_Cloud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83806" y="5048929"/>
            <a:ext cx="1069884" cy="995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45" descr="Icon_Big-Data_Cloud-0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65680" y="5043251"/>
            <a:ext cx="1043071" cy="968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45" descr="Icon_Big-Data_Cloud-0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2501" y="5041049"/>
            <a:ext cx="1043071" cy="968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45" descr="Icon_Edge_grey-0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76393" y="5297355"/>
            <a:ext cx="352891" cy="56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45" descr="Icon_Big-Data_Cloud-0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52281" y="5080831"/>
            <a:ext cx="1069884" cy="932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45" descr="Icon_Big-Data_Cloud-0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0758" y="5080831"/>
            <a:ext cx="1069884" cy="932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45" descr="Icon_BigData_50k_DataCenter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87059" y="5393666"/>
            <a:ext cx="357785" cy="357785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45"/>
          <p:cNvSpPr txBox="1"/>
          <p:nvPr/>
        </p:nvSpPr>
        <p:spPr>
          <a:xfrm>
            <a:off x="6618301" y="3874878"/>
            <a:ext cx="1151639" cy="36923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600" b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Open APIs</a:t>
            </a:r>
            <a:endParaRPr sz="2399"/>
          </a:p>
        </p:txBody>
      </p:sp>
      <p:pic>
        <p:nvPicPr>
          <p:cNvPr id="510" name="Google Shape;510;p4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099288" y="5429527"/>
            <a:ext cx="425612" cy="264754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45"/>
          <p:cNvSpPr txBox="1">
            <a:spLocks noGrp="1"/>
          </p:cNvSpPr>
          <p:nvPr>
            <p:ph type="title"/>
          </p:nvPr>
        </p:nvSpPr>
        <p:spPr>
          <a:xfrm>
            <a:off x="820679" y="379242"/>
            <a:ext cx="11346303" cy="5750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6734" tIns="63350" rIns="126734" bIns="63350" rtlCol="0" anchor="ctr" anchorCtr="0">
            <a:noAutofit/>
          </a:bodyPr>
          <a:lstStyle/>
          <a:p>
            <a:pPr>
              <a:buSzPts val="2175"/>
            </a:pPr>
            <a:r>
              <a:rPr lang="en" sz="2899" dirty="0"/>
              <a:t>How </a:t>
            </a:r>
            <a:r>
              <a:rPr lang="en-GB" sz="2899" dirty="0" smtClean="0"/>
              <a:t>“Manufacturing Company” is </a:t>
            </a:r>
            <a:r>
              <a:rPr lang="en" sz="2899" dirty="0"/>
              <a:t>using MapR</a:t>
            </a:r>
            <a:endParaRPr sz="2899" dirty="0"/>
          </a:p>
        </p:txBody>
      </p:sp>
      <p:pic>
        <p:nvPicPr>
          <p:cNvPr id="512" name="Google Shape;512;p45" descr="search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575580" y="1401309"/>
            <a:ext cx="1085020" cy="1085303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45"/>
          <p:cNvSpPr txBox="1"/>
          <p:nvPr/>
        </p:nvSpPr>
        <p:spPr>
          <a:xfrm>
            <a:off x="2584046" y="1791912"/>
            <a:ext cx="1530685" cy="369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600" b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Application</a:t>
            </a:r>
            <a:endParaRPr sz="2399"/>
          </a:p>
        </p:txBody>
      </p:sp>
      <p:pic>
        <p:nvPicPr>
          <p:cNvPr id="514" name="Google Shape;514;p45" descr="Icon_Use-Cases_White_Data-Mining_v1_300x300px_cl_bk-01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718653" y="1768878"/>
            <a:ext cx="431582" cy="409168"/>
          </a:xfrm>
          <a:prstGeom prst="rect">
            <a:avLst/>
          </a:prstGeom>
          <a:solidFill>
            <a:srgbClr val="C8102E"/>
          </a:solidFill>
          <a:ln>
            <a:noFill/>
          </a:ln>
        </p:spPr>
      </p:pic>
      <p:cxnSp>
        <p:nvCxnSpPr>
          <p:cNvPr id="515" name="Google Shape;515;p45"/>
          <p:cNvCxnSpPr/>
          <p:nvPr/>
        </p:nvCxnSpPr>
        <p:spPr>
          <a:xfrm>
            <a:off x="4256439" y="1961145"/>
            <a:ext cx="1040144" cy="0"/>
          </a:xfrm>
          <a:prstGeom prst="straightConnector1">
            <a:avLst/>
          </a:prstGeom>
          <a:noFill/>
          <a:ln w="28575" cap="flat" cmpd="sng">
            <a:solidFill>
              <a:srgbClr val="7F7F7F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516" name="Google Shape;516;p45"/>
          <p:cNvSpPr txBox="1"/>
          <p:nvPr/>
        </p:nvSpPr>
        <p:spPr>
          <a:xfrm>
            <a:off x="8248582" y="1468830"/>
            <a:ext cx="3765346" cy="1600022"/>
          </a:xfrm>
          <a:prstGeom prst="rect">
            <a:avLst/>
          </a:prstGeom>
          <a:noFill/>
          <a:ln w="9525" cap="flat" cmpd="sng">
            <a:solidFill>
              <a:srgbClr val="00234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marL="285679" indent="-285679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Unified Security Model</a:t>
            </a:r>
            <a:endParaRPr sz="2399"/>
          </a:p>
          <a:p>
            <a:pPr marL="285679" indent="-285679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Data access decoupled from physical storage location. Globally.</a:t>
            </a:r>
            <a:endParaRPr sz="2399"/>
          </a:p>
          <a:p>
            <a:pPr marL="285679" indent="-285679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No lock-in to proprietary APIs</a:t>
            </a:r>
            <a:endParaRPr sz="2399"/>
          </a:p>
          <a:p>
            <a:pPr marL="285679" indent="-285679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Full openness</a:t>
            </a:r>
            <a:endParaRPr sz="2399"/>
          </a:p>
          <a:p>
            <a:pPr marL="285679" indent="-285679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 sz="1600" b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Data made portable</a:t>
            </a:r>
            <a:endParaRPr sz="2399"/>
          </a:p>
        </p:txBody>
      </p:sp>
      <p:sp>
        <p:nvSpPr>
          <p:cNvPr id="517" name="Google Shape;517;p45"/>
          <p:cNvSpPr txBox="1"/>
          <p:nvPr/>
        </p:nvSpPr>
        <p:spPr>
          <a:xfrm>
            <a:off x="6256925" y="2306043"/>
            <a:ext cx="1363425" cy="33846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API Connector</a:t>
            </a:r>
            <a:endParaRPr sz="2399"/>
          </a:p>
        </p:txBody>
      </p:sp>
      <p:pic>
        <p:nvPicPr>
          <p:cNvPr id="518" name="Google Shape;518;p4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962896" y="3668553"/>
            <a:ext cx="608577" cy="623767"/>
          </a:xfrm>
          <a:prstGeom prst="rect">
            <a:avLst/>
          </a:prstGeom>
          <a:solidFill>
            <a:srgbClr val="008000"/>
          </a:solidFill>
          <a:ln>
            <a:noFill/>
          </a:ln>
        </p:spPr>
      </p:pic>
      <p:pic>
        <p:nvPicPr>
          <p:cNvPr id="519" name="Google Shape;519;p4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671402" y="1821975"/>
            <a:ext cx="469072" cy="4307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0" name="Google Shape;520;p45"/>
          <p:cNvCxnSpPr/>
          <p:nvPr/>
        </p:nvCxnSpPr>
        <p:spPr>
          <a:xfrm>
            <a:off x="6243589" y="2613740"/>
            <a:ext cx="0" cy="1043243"/>
          </a:xfrm>
          <a:prstGeom prst="straightConnector1">
            <a:avLst/>
          </a:prstGeom>
          <a:noFill/>
          <a:ln w="41275" cap="flat" cmpd="sng">
            <a:solidFill>
              <a:srgbClr val="DEA602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521" name="Google Shape;521;p45"/>
          <p:cNvSpPr txBox="1"/>
          <p:nvPr/>
        </p:nvSpPr>
        <p:spPr>
          <a:xfrm>
            <a:off x="6165435" y="2868927"/>
            <a:ext cx="650009" cy="738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3999">
                <a:solidFill>
                  <a:srgbClr val="DEA602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✓</a:t>
            </a:r>
            <a:endParaRPr sz="3999">
              <a:solidFill>
                <a:srgbClr val="DEA602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</p:txBody>
      </p:sp>
      <p:sp>
        <p:nvSpPr>
          <p:cNvPr id="522" name="Google Shape;522;p45"/>
          <p:cNvSpPr txBox="1"/>
          <p:nvPr/>
        </p:nvSpPr>
        <p:spPr>
          <a:xfrm>
            <a:off x="2346348" y="4011391"/>
            <a:ext cx="3942680" cy="415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900" b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GLOBAL DATA MANAGEMENT</a:t>
            </a:r>
            <a:endParaRPr sz="2399"/>
          </a:p>
        </p:txBody>
      </p:sp>
      <p:sp>
        <p:nvSpPr>
          <p:cNvPr id="523" name="Google Shape;523;p45"/>
          <p:cNvSpPr txBox="1"/>
          <p:nvPr/>
        </p:nvSpPr>
        <p:spPr>
          <a:xfrm>
            <a:off x="1764940" y="5771776"/>
            <a:ext cx="652758" cy="338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Edge</a:t>
            </a:r>
            <a:endParaRPr sz="2399"/>
          </a:p>
        </p:txBody>
      </p:sp>
      <p:sp>
        <p:nvSpPr>
          <p:cNvPr id="524" name="Google Shape;524;p45"/>
          <p:cNvSpPr txBox="1"/>
          <p:nvPr/>
        </p:nvSpPr>
        <p:spPr>
          <a:xfrm>
            <a:off x="3525998" y="5760794"/>
            <a:ext cx="1282629" cy="553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Private Cloud</a:t>
            </a:r>
            <a:endParaRPr sz="2399"/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On Premise</a:t>
            </a:r>
            <a:endParaRPr sz="2399"/>
          </a:p>
        </p:txBody>
      </p:sp>
      <p:sp>
        <p:nvSpPr>
          <p:cNvPr id="525" name="Google Shape;525;p45"/>
          <p:cNvSpPr txBox="1"/>
          <p:nvPr/>
        </p:nvSpPr>
        <p:spPr>
          <a:xfrm>
            <a:off x="5742658" y="5734899"/>
            <a:ext cx="1271931" cy="338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Public Cloud</a:t>
            </a:r>
            <a:endParaRPr sz="2399"/>
          </a:p>
        </p:txBody>
      </p:sp>
      <p:sp>
        <p:nvSpPr>
          <p:cNvPr id="526" name="Google Shape;526;p45"/>
          <p:cNvSpPr txBox="1"/>
          <p:nvPr/>
        </p:nvSpPr>
        <p:spPr>
          <a:xfrm>
            <a:off x="7914009" y="5726068"/>
            <a:ext cx="1675894" cy="338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Public Cloud</a:t>
            </a:r>
            <a:endParaRPr sz="2399"/>
          </a:p>
        </p:txBody>
      </p:sp>
      <p:sp>
        <p:nvSpPr>
          <p:cNvPr id="527" name="Google Shape;527;p45"/>
          <p:cNvSpPr txBox="1"/>
          <p:nvPr/>
        </p:nvSpPr>
        <p:spPr>
          <a:xfrm>
            <a:off x="9975682" y="5721769"/>
            <a:ext cx="1675894" cy="338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Public Cloud</a:t>
            </a:r>
            <a:endParaRPr sz="2399"/>
          </a:p>
        </p:txBody>
      </p:sp>
      <p:pic>
        <p:nvPicPr>
          <p:cNvPr id="528" name="Google Shape;528;p4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092798" y="5373688"/>
            <a:ext cx="710266" cy="3288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9" name="Google Shape;529;p45"/>
          <p:cNvGrpSpPr/>
          <p:nvPr/>
        </p:nvGrpSpPr>
        <p:grpSpPr>
          <a:xfrm>
            <a:off x="1969049" y="4450109"/>
            <a:ext cx="267565" cy="807659"/>
            <a:chOff x="1425967" y="3223254"/>
            <a:chExt cx="200726" cy="605902"/>
          </a:xfrm>
        </p:grpSpPr>
        <p:pic>
          <p:nvPicPr>
            <p:cNvPr id="530" name="Google Shape;530;p45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446693" y="3649156"/>
              <a:ext cx="180000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1" name="Google Shape;531;p45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434411" y="3223254"/>
              <a:ext cx="180000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2" name="Google Shape;532;p45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1425967" y="3437106"/>
              <a:ext cx="180000" cy="180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33" name="Google Shape;533;p45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0256367" y="5302749"/>
            <a:ext cx="599089" cy="4192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4" name="Google Shape;534;p45"/>
          <p:cNvGrpSpPr/>
          <p:nvPr/>
        </p:nvGrpSpPr>
        <p:grpSpPr>
          <a:xfrm>
            <a:off x="4134232" y="4450109"/>
            <a:ext cx="267565" cy="807659"/>
            <a:chOff x="1425967" y="3223254"/>
            <a:chExt cx="200726" cy="605902"/>
          </a:xfrm>
        </p:grpSpPr>
        <p:pic>
          <p:nvPicPr>
            <p:cNvPr id="535" name="Google Shape;535;p45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446693" y="3649156"/>
              <a:ext cx="180000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45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434411" y="3223254"/>
              <a:ext cx="180000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45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1425967" y="3437106"/>
              <a:ext cx="180000" cy="18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8" name="Google Shape;538;p45"/>
          <p:cNvGrpSpPr/>
          <p:nvPr/>
        </p:nvGrpSpPr>
        <p:grpSpPr>
          <a:xfrm>
            <a:off x="6240054" y="4450109"/>
            <a:ext cx="267565" cy="807659"/>
            <a:chOff x="1425967" y="3223254"/>
            <a:chExt cx="200726" cy="605902"/>
          </a:xfrm>
        </p:grpSpPr>
        <p:pic>
          <p:nvPicPr>
            <p:cNvPr id="539" name="Google Shape;539;p45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446693" y="3649156"/>
              <a:ext cx="180000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0" name="Google Shape;540;p45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434411" y="3223254"/>
              <a:ext cx="180000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1" name="Google Shape;541;p45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1425967" y="3437106"/>
              <a:ext cx="180000" cy="18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42" name="Google Shape;542;p45"/>
          <p:cNvGrpSpPr/>
          <p:nvPr/>
        </p:nvGrpSpPr>
        <p:grpSpPr>
          <a:xfrm>
            <a:off x="8420182" y="4450109"/>
            <a:ext cx="267565" cy="807659"/>
            <a:chOff x="1425967" y="3223254"/>
            <a:chExt cx="200726" cy="605902"/>
          </a:xfrm>
        </p:grpSpPr>
        <p:pic>
          <p:nvPicPr>
            <p:cNvPr id="543" name="Google Shape;543;p45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446693" y="3649156"/>
              <a:ext cx="180000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4" name="Google Shape;544;p45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434411" y="3223254"/>
              <a:ext cx="180000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5" name="Google Shape;545;p45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1425967" y="3437106"/>
              <a:ext cx="180000" cy="18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46" name="Google Shape;546;p45"/>
          <p:cNvGrpSpPr/>
          <p:nvPr/>
        </p:nvGrpSpPr>
        <p:grpSpPr>
          <a:xfrm>
            <a:off x="10419755" y="4450109"/>
            <a:ext cx="267565" cy="807659"/>
            <a:chOff x="1425967" y="3223254"/>
            <a:chExt cx="200726" cy="605902"/>
          </a:xfrm>
        </p:grpSpPr>
        <p:pic>
          <p:nvPicPr>
            <p:cNvPr id="547" name="Google Shape;547;p45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446693" y="3649156"/>
              <a:ext cx="180000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8" name="Google Shape;548;p45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434411" y="3223254"/>
              <a:ext cx="180000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9" name="Google Shape;549;p45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1425967" y="3437106"/>
              <a:ext cx="180000" cy="1800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550" name="Google Shape;550;p45"/>
          <p:cNvCxnSpPr>
            <a:stCxn id="531" idx="3"/>
            <a:endCxn id="536" idx="1"/>
          </p:cNvCxnSpPr>
          <p:nvPr/>
        </p:nvCxnSpPr>
        <p:spPr>
          <a:xfrm>
            <a:off x="2220242" y="4570077"/>
            <a:ext cx="1925099" cy="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551" name="Google Shape;551;p45"/>
          <p:cNvCxnSpPr>
            <a:stCxn id="530" idx="3"/>
            <a:endCxn id="535" idx="1"/>
          </p:cNvCxnSpPr>
          <p:nvPr/>
        </p:nvCxnSpPr>
        <p:spPr>
          <a:xfrm>
            <a:off x="2236614" y="5137799"/>
            <a:ext cx="1925099" cy="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552" name="Google Shape;552;p45"/>
          <p:cNvCxnSpPr>
            <a:stCxn id="535" idx="3"/>
            <a:endCxn id="539" idx="1"/>
          </p:cNvCxnSpPr>
          <p:nvPr/>
        </p:nvCxnSpPr>
        <p:spPr>
          <a:xfrm>
            <a:off x="4401797" y="5137799"/>
            <a:ext cx="1865914" cy="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553" name="Google Shape;553;p45"/>
          <p:cNvCxnSpPr>
            <a:stCxn id="539" idx="3"/>
            <a:endCxn id="543" idx="1"/>
          </p:cNvCxnSpPr>
          <p:nvPr/>
        </p:nvCxnSpPr>
        <p:spPr>
          <a:xfrm>
            <a:off x="6507619" y="5137799"/>
            <a:ext cx="1940295" cy="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554" name="Google Shape;554;p45"/>
          <p:cNvCxnSpPr>
            <a:stCxn id="543" idx="3"/>
            <a:endCxn id="547" idx="1"/>
          </p:cNvCxnSpPr>
          <p:nvPr/>
        </p:nvCxnSpPr>
        <p:spPr>
          <a:xfrm>
            <a:off x="8687747" y="5137799"/>
            <a:ext cx="1759542" cy="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555" name="Google Shape;555;p45"/>
          <p:cNvCxnSpPr>
            <a:stCxn id="537" idx="3"/>
            <a:endCxn id="541" idx="1"/>
          </p:cNvCxnSpPr>
          <p:nvPr/>
        </p:nvCxnSpPr>
        <p:spPr>
          <a:xfrm>
            <a:off x="4374169" y="4855139"/>
            <a:ext cx="1865914" cy="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556" name="Google Shape;556;p45"/>
          <p:cNvCxnSpPr>
            <a:stCxn id="541" idx="3"/>
            <a:endCxn id="545" idx="1"/>
          </p:cNvCxnSpPr>
          <p:nvPr/>
        </p:nvCxnSpPr>
        <p:spPr>
          <a:xfrm>
            <a:off x="6479991" y="4855139"/>
            <a:ext cx="1940295" cy="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557" name="Google Shape;557;p45"/>
          <p:cNvCxnSpPr>
            <a:stCxn id="544" idx="3"/>
            <a:endCxn id="548" idx="1"/>
          </p:cNvCxnSpPr>
          <p:nvPr/>
        </p:nvCxnSpPr>
        <p:spPr>
          <a:xfrm>
            <a:off x="8671375" y="4570077"/>
            <a:ext cx="1759542" cy="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triangle" w="med" len="med"/>
            <a:tailEnd type="triangle" w="med" len="med"/>
          </a:ln>
        </p:spPr>
      </p:cxnSp>
      <p:pic>
        <p:nvPicPr>
          <p:cNvPr id="558" name="Google Shape;558;p45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147941" y="3867650"/>
            <a:ext cx="1079521" cy="3613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820679" y="4144112"/>
            <a:ext cx="225758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>Platform level data replication</a:t>
            </a:r>
          </a:p>
        </p:txBody>
      </p:sp>
    </p:spTree>
    <p:extLst>
      <p:ext uri="{BB962C8B-B14F-4D97-AF65-F5344CB8AC3E}">
        <p14:creationId xmlns:p14="http://schemas.microsoft.com/office/powerpoint/2010/main" val="3449259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46"/>
          <p:cNvSpPr/>
          <p:nvPr/>
        </p:nvSpPr>
        <p:spPr>
          <a:xfrm>
            <a:off x="958352" y="2581112"/>
            <a:ext cx="10524404" cy="3697734"/>
          </a:xfrm>
          <a:prstGeom prst="roundRect">
            <a:avLst>
              <a:gd name="adj" fmla="val 4537"/>
            </a:avLst>
          </a:prstGeom>
          <a:solidFill>
            <a:srgbClr val="C00000">
              <a:alpha val="20000"/>
            </a:srgbClr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4" name="Google Shape;564;p46"/>
          <p:cNvSpPr txBox="1">
            <a:spLocks noGrp="1"/>
          </p:cNvSpPr>
          <p:nvPr>
            <p:ph type="title"/>
          </p:nvPr>
        </p:nvSpPr>
        <p:spPr>
          <a:xfrm>
            <a:off x="142250" y="75668"/>
            <a:ext cx="10616664" cy="92304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6734" tIns="63350" rIns="126734" bIns="63350" rtlCol="0" anchor="ctr" anchorCtr="0">
            <a:noAutofit/>
          </a:bodyPr>
          <a:lstStyle/>
          <a:p>
            <a:pPr>
              <a:buSzPts val="2175"/>
            </a:pPr>
            <a:r>
              <a:rPr lang="en-GB" sz="2899" dirty="0"/>
              <a:t>Tier 1 </a:t>
            </a:r>
            <a:r>
              <a:rPr lang="en" sz="2899" dirty="0" smtClean="0"/>
              <a:t>Bank</a:t>
            </a:r>
            <a:r>
              <a:rPr lang="en-US" sz="2899" dirty="0" smtClean="0"/>
              <a:t> #1</a:t>
            </a:r>
            <a:r>
              <a:rPr lang="en" sz="2899" dirty="0" smtClean="0"/>
              <a:t> </a:t>
            </a:r>
            <a:r>
              <a:rPr lang="en" sz="2899" dirty="0"/>
              <a:t>Creating a Global Filesystem</a:t>
            </a:r>
            <a:endParaRPr b="0" dirty="0"/>
          </a:p>
        </p:txBody>
      </p:sp>
      <p:pic>
        <p:nvPicPr>
          <p:cNvPr id="565" name="Google Shape;565;p46" descr="MapR-XD Graphic02-01-09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2320" y="4222290"/>
            <a:ext cx="452646" cy="594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46" descr="MapR-XD Graphic02-01-09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09511" y="5178864"/>
            <a:ext cx="452646" cy="594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46" descr="MapR-XD Graphic02-01-09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12461" y="4222290"/>
            <a:ext cx="452646" cy="594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46" descr="Icon_BigData_50k_Servers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63492" y="5003355"/>
            <a:ext cx="698357" cy="69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46" descr="Icon_BigData_50k_Servers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56215" y="4305181"/>
            <a:ext cx="698357" cy="69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23841" y="5373356"/>
            <a:ext cx="1334716" cy="378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4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49950" y="4167486"/>
            <a:ext cx="1078962" cy="608644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46"/>
          <p:cNvSpPr/>
          <p:nvPr/>
        </p:nvSpPr>
        <p:spPr>
          <a:xfrm>
            <a:off x="1385212" y="4222290"/>
            <a:ext cx="746861" cy="594465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C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239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3" name="Google Shape;573;p46"/>
          <p:cNvSpPr/>
          <p:nvPr/>
        </p:nvSpPr>
        <p:spPr>
          <a:xfrm>
            <a:off x="2254912" y="5198243"/>
            <a:ext cx="746861" cy="594465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C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4" name="Google Shape;574;p46"/>
          <p:cNvSpPr/>
          <p:nvPr/>
        </p:nvSpPr>
        <p:spPr>
          <a:xfrm>
            <a:off x="3065353" y="4222290"/>
            <a:ext cx="746861" cy="594465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C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239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" name="Google Shape;575;p46"/>
          <p:cNvSpPr/>
          <p:nvPr/>
        </p:nvSpPr>
        <p:spPr>
          <a:xfrm>
            <a:off x="4424424" y="4894781"/>
            <a:ext cx="976499" cy="915322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C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6" name="Google Shape;576;p46"/>
          <p:cNvSpPr/>
          <p:nvPr/>
        </p:nvSpPr>
        <p:spPr>
          <a:xfrm>
            <a:off x="5934366" y="4196605"/>
            <a:ext cx="976499" cy="915322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C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239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Google Shape;577;p46"/>
          <p:cNvSpPr/>
          <p:nvPr/>
        </p:nvSpPr>
        <p:spPr>
          <a:xfrm>
            <a:off x="8524504" y="4149420"/>
            <a:ext cx="1146168" cy="667337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C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239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" name="Google Shape;578;p46"/>
          <p:cNvSpPr/>
          <p:nvPr/>
        </p:nvSpPr>
        <p:spPr>
          <a:xfrm>
            <a:off x="7699409" y="5320005"/>
            <a:ext cx="1383580" cy="503066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C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79" name="Google Shape;579;p46"/>
          <p:cNvCxnSpPr/>
          <p:nvPr/>
        </p:nvCxnSpPr>
        <p:spPr>
          <a:xfrm rot="10800000">
            <a:off x="1758642" y="3610542"/>
            <a:ext cx="1" cy="623838"/>
          </a:xfrm>
          <a:prstGeom prst="straightConnector1">
            <a:avLst/>
          </a:prstGeom>
          <a:noFill/>
          <a:ln w="19050" cap="flat" cmpd="sng">
            <a:solidFill>
              <a:srgbClr val="C00000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580" name="Google Shape;580;p46"/>
          <p:cNvCxnSpPr/>
          <p:nvPr/>
        </p:nvCxnSpPr>
        <p:spPr>
          <a:xfrm rot="10800000">
            <a:off x="3429034" y="3795807"/>
            <a:ext cx="1" cy="426484"/>
          </a:xfrm>
          <a:prstGeom prst="straightConnector1">
            <a:avLst/>
          </a:prstGeom>
          <a:noFill/>
          <a:ln w="19050" cap="flat" cmpd="sng">
            <a:solidFill>
              <a:srgbClr val="C00000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581" name="Google Shape;581;p46"/>
          <p:cNvCxnSpPr>
            <a:stCxn id="566" idx="0"/>
          </p:cNvCxnSpPr>
          <p:nvPr/>
        </p:nvCxnSpPr>
        <p:spPr>
          <a:xfrm rot="10800000">
            <a:off x="2620237" y="3744837"/>
            <a:ext cx="15596" cy="1434026"/>
          </a:xfrm>
          <a:prstGeom prst="straightConnector1">
            <a:avLst/>
          </a:prstGeom>
          <a:noFill/>
          <a:ln w="19050" cap="flat" cmpd="sng">
            <a:solidFill>
              <a:srgbClr val="C00000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582" name="Google Shape;582;p46"/>
          <p:cNvCxnSpPr>
            <a:stCxn id="575" idx="0"/>
          </p:cNvCxnSpPr>
          <p:nvPr/>
        </p:nvCxnSpPr>
        <p:spPr>
          <a:xfrm rot="10800000">
            <a:off x="4896677" y="3766675"/>
            <a:ext cx="15996" cy="1128106"/>
          </a:xfrm>
          <a:prstGeom prst="straightConnector1">
            <a:avLst/>
          </a:prstGeom>
          <a:noFill/>
          <a:ln w="19050" cap="flat" cmpd="sng">
            <a:solidFill>
              <a:srgbClr val="C00000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583" name="Google Shape;583;p46"/>
          <p:cNvCxnSpPr/>
          <p:nvPr/>
        </p:nvCxnSpPr>
        <p:spPr>
          <a:xfrm rot="10800000">
            <a:off x="6422614" y="3784875"/>
            <a:ext cx="1" cy="426484"/>
          </a:xfrm>
          <a:prstGeom prst="straightConnector1">
            <a:avLst/>
          </a:prstGeom>
          <a:noFill/>
          <a:ln w="19050" cap="flat" cmpd="sng">
            <a:solidFill>
              <a:srgbClr val="C00000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584" name="Google Shape;584;p46"/>
          <p:cNvCxnSpPr/>
          <p:nvPr/>
        </p:nvCxnSpPr>
        <p:spPr>
          <a:xfrm rot="10800000">
            <a:off x="9073649" y="3698174"/>
            <a:ext cx="1" cy="426484"/>
          </a:xfrm>
          <a:prstGeom prst="straightConnector1">
            <a:avLst/>
          </a:prstGeom>
          <a:noFill/>
          <a:ln w="19050" cap="flat" cmpd="sng">
            <a:solidFill>
              <a:srgbClr val="C00000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585" name="Google Shape;585;p46"/>
          <p:cNvCxnSpPr/>
          <p:nvPr/>
        </p:nvCxnSpPr>
        <p:spPr>
          <a:xfrm rot="10800000">
            <a:off x="8051954" y="3767618"/>
            <a:ext cx="0" cy="1535155"/>
          </a:xfrm>
          <a:prstGeom prst="straightConnector1">
            <a:avLst/>
          </a:prstGeom>
          <a:noFill/>
          <a:ln w="19050" cap="flat" cmpd="sng">
            <a:solidFill>
              <a:srgbClr val="C00000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586" name="Google Shape;586;p46"/>
          <p:cNvSpPr txBox="1"/>
          <p:nvPr/>
        </p:nvSpPr>
        <p:spPr>
          <a:xfrm>
            <a:off x="1167641" y="4786702"/>
            <a:ext cx="1929976" cy="378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6" tIns="45655" rIns="91376" bIns="4565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600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rPr>
              <a:t>/mapr/edge1</a:t>
            </a:r>
            <a:endParaRPr sz="2399"/>
          </a:p>
        </p:txBody>
      </p:sp>
      <p:sp>
        <p:nvSpPr>
          <p:cNvPr id="587" name="Google Shape;587;p46"/>
          <p:cNvSpPr txBox="1"/>
          <p:nvPr/>
        </p:nvSpPr>
        <p:spPr>
          <a:xfrm>
            <a:off x="1886795" y="5805677"/>
            <a:ext cx="2013634" cy="378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6" tIns="45655" rIns="91376" bIns="4565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600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rPr>
              <a:t>/mapr/edge2</a:t>
            </a:r>
            <a:endParaRPr sz="2399"/>
          </a:p>
        </p:txBody>
      </p:sp>
      <p:sp>
        <p:nvSpPr>
          <p:cNvPr id="588" name="Google Shape;588;p46"/>
          <p:cNvSpPr txBox="1"/>
          <p:nvPr/>
        </p:nvSpPr>
        <p:spPr>
          <a:xfrm>
            <a:off x="2793589" y="4812254"/>
            <a:ext cx="1934323" cy="378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6" tIns="45655" rIns="91376" bIns="4565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600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rPr>
              <a:t>/mapr/edge3</a:t>
            </a:r>
            <a:endParaRPr sz="2399"/>
          </a:p>
        </p:txBody>
      </p:sp>
      <p:sp>
        <p:nvSpPr>
          <p:cNvPr id="589" name="Google Shape;589;p46"/>
          <p:cNvSpPr txBox="1"/>
          <p:nvPr/>
        </p:nvSpPr>
        <p:spPr>
          <a:xfrm>
            <a:off x="4104451" y="5831668"/>
            <a:ext cx="1843761" cy="378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6" tIns="45655" rIns="91376" bIns="4565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600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rPr>
              <a:t>/mapr/newyork</a:t>
            </a:r>
            <a:endParaRPr sz="1600">
              <a:solidFill>
                <a:srgbClr val="00274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46"/>
          <p:cNvSpPr txBox="1"/>
          <p:nvPr/>
        </p:nvSpPr>
        <p:spPr>
          <a:xfrm>
            <a:off x="5738947" y="5170512"/>
            <a:ext cx="2275963" cy="378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6" tIns="45655" rIns="91376" bIns="4565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600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rPr>
              <a:t>/mapr/amsterdam</a:t>
            </a:r>
            <a:endParaRPr sz="1600">
              <a:solidFill>
                <a:srgbClr val="00274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46"/>
          <p:cNvSpPr txBox="1"/>
          <p:nvPr/>
        </p:nvSpPr>
        <p:spPr>
          <a:xfrm>
            <a:off x="7632061" y="5799359"/>
            <a:ext cx="1843761" cy="378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6" tIns="45655" rIns="91376" bIns="4565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600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rPr>
              <a:t>/mapr/azure</a:t>
            </a:r>
            <a:endParaRPr sz="2399"/>
          </a:p>
        </p:txBody>
      </p:sp>
      <p:sp>
        <p:nvSpPr>
          <p:cNvPr id="592" name="Google Shape;592;p46"/>
          <p:cNvSpPr txBox="1"/>
          <p:nvPr/>
        </p:nvSpPr>
        <p:spPr>
          <a:xfrm>
            <a:off x="9522366" y="5771874"/>
            <a:ext cx="1843761" cy="378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6" tIns="45655" rIns="91376" bIns="4565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600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rPr>
              <a:t>/mapr/gcp</a:t>
            </a:r>
            <a:endParaRPr sz="1600">
              <a:solidFill>
                <a:srgbClr val="00274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46"/>
          <p:cNvSpPr/>
          <p:nvPr/>
        </p:nvSpPr>
        <p:spPr>
          <a:xfrm>
            <a:off x="9705413" y="5178862"/>
            <a:ext cx="925692" cy="615637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C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94" name="Google Shape;594;p46"/>
          <p:cNvCxnSpPr>
            <a:endCxn id="595" idx="2"/>
          </p:cNvCxnSpPr>
          <p:nvPr/>
        </p:nvCxnSpPr>
        <p:spPr>
          <a:xfrm rot="10800000">
            <a:off x="10214266" y="3611414"/>
            <a:ext cx="1999" cy="1553995"/>
          </a:xfrm>
          <a:prstGeom prst="straightConnector1">
            <a:avLst/>
          </a:prstGeom>
          <a:noFill/>
          <a:ln w="19050" cap="flat" cmpd="sng">
            <a:solidFill>
              <a:srgbClr val="C00000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596" name="Google Shape;596;p46"/>
          <p:cNvSpPr txBox="1"/>
          <p:nvPr/>
        </p:nvSpPr>
        <p:spPr>
          <a:xfrm>
            <a:off x="8320273" y="4830157"/>
            <a:ext cx="1981413" cy="378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6" tIns="45655" rIns="91376" bIns="4565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600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rPr>
              <a:t>/mapr/aws-eu-west</a:t>
            </a:r>
            <a:endParaRPr sz="2399"/>
          </a:p>
        </p:txBody>
      </p:sp>
      <p:sp>
        <p:nvSpPr>
          <p:cNvPr id="597" name="Google Shape;597;p46"/>
          <p:cNvSpPr/>
          <p:nvPr/>
        </p:nvSpPr>
        <p:spPr>
          <a:xfrm>
            <a:off x="2423185" y="2451865"/>
            <a:ext cx="815788" cy="287925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NFS</a:t>
            </a:r>
            <a:endParaRPr sz="2399"/>
          </a:p>
        </p:txBody>
      </p:sp>
      <p:sp>
        <p:nvSpPr>
          <p:cNvPr id="598" name="Google Shape;598;p46"/>
          <p:cNvSpPr/>
          <p:nvPr/>
        </p:nvSpPr>
        <p:spPr>
          <a:xfrm>
            <a:off x="3421321" y="2451865"/>
            <a:ext cx="815788" cy="287925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POSIX</a:t>
            </a:r>
            <a:endParaRPr sz="2399"/>
          </a:p>
        </p:txBody>
      </p:sp>
      <p:sp>
        <p:nvSpPr>
          <p:cNvPr id="599" name="Google Shape;599;p46"/>
          <p:cNvSpPr/>
          <p:nvPr/>
        </p:nvSpPr>
        <p:spPr>
          <a:xfrm>
            <a:off x="5417593" y="2451865"/>
            <a:ext cx="815788" cy="287925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HDFS</a:t>
            </a:r>
            <a:endParaRPr sz="2399"/>
          </a:p>
        </p:txBody>
      </p:sp>
      <p:sp>
        <p:nvSpPr>
          <p:cNvPr id="600" name="Google Shape;600;p46"/>
          <p:cNvSpPr/>
          <p:nvPr/>
        </p:nvSpPr>
        <p:spPr>
          <a:xfrm>
            <a:off x="4419457" y="2451865"/>
            <a:ext cx="815788" cy="287925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REST</a:t>
            </a:r>
            <a:endParaRPr sz="2399"/>
          </a:p>
        </p:txBody>
      </p:sp>
      <p:sp>
        <p:nvSpPr>
          <p:cNvPr id="595" name="Google Shape;595;p46"/>
          <p:cNvSpPr/>
          <p:nvPr/>
        </p:nvSpPr>
        <p:spPr>
          <a:xfrm rot="-5400000">
            <a:off x="5864752" y="-738099"/>
            <a:ext cx="243403" cy="8455625"/>
          </a:xfrm>
          <a:prstGeom prst="rightBrace">
            <a:avLst>
              <a:gd name="adj1" fmla="val 67163"/>
              <a:gd name="adj2" fmla="val 48538"/>
            </a:avLst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239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01" name="Google Shape;601;p46"/>
          <p:cNvGrpSpPr/>
          <p:nvPr/>
        </p:nvGrpSpPr>
        <p:grpSpPr>
          <a:xfrm>
            <a:off x="10284166" y="3413681"/>
            <a:ext cx="1126591" cy="1166171"/>
            <a:chOff x="4584702" y="3038013"/>
            <a:chExt cx="903809" cy="736601"/>
          </a:xfrm>
        </p:grpSpPr>
        <p:sp>
          <p:nvSpPr>
            <p:cNvPr id="602" name="Google Shape;602;p46"/>
            <p:cNvSpPr/>
            <p:nvPr/>
          </p:nvSpPr>
          <p:spPr>
            <a:xfrm>
              <a:off x="4669160" y="3038013"/>
              <a:ext cx="819351" cy="736601"/>
            </a:xfrm>
            <a:prstGeom prst="rect">
              <a:avLst/>
            </a:prstGeom>
            <a:solidFill>
              <a:srgbClr val="D8D8D8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60917" rIns="121868" bIns="60917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2398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03" name="Google Shape;603;p46"/>
            <p:cNvGrpSpPr/>
            <p:nvPr/>
          </p:nvGrpSpPr>
          <p:grpSpPr>
            <a:xfrm>
              <a:off x="4584702" y="3073399"/>
              <a:ext cx="812799" cy="635001"/>
              <a:chOff x="4584702" y="3073399"/>
              <a:chExt cx="812799" cy="635001"/>
            </a:xfrm>
          </p:grpSpPr>
          <p:sp>
            <p:nvSpPr>
              <p:cNvPr id="604" name="Google Shape;604;p46"/>
              <p:cNvSpPr/>
              <p:nvPr/>
            </p:nvSpPr>
            <p:spPr>
              <a:xfrm>
                <a:off x="4692449" y="3126284"/>
                <a:ext cx="463961" cy="1057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868" tIns="60917" rIns="121868" bIns="60917" anchor="ctr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HOT</a:t>
                </a:r>
                <a:endParaRPr sz="2399"/>
              </a:p>
            </p:txBody>
          </p:sp>
          <p:pic>
            <p:nvPicPr>
              <p:cNvPr id="605" name="Google Shape;605;p46" descr="MAPR -XD_DataSheet_ImagesPPT-03.png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004997" y="3073399"/>
                <a:ext cx="298867" cy="21192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06" name="Google Shape;606;p46" descr="MAPR -XD_DataSheet_ImagesPPT-04.png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5004997" y="3284939"/>
                <a:ext cx="298867" cy="21192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07" name="Google Shape;607;p46" descr="MAPR -XD_DataSheet_ImagesPPT-05.png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5004997" y="3497100"/>
                <a:ext cx="298867" cy="2113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08" name="Google Shape;608;p46"/>
              <p:cNvSpPr/>
              <p:nvPr/>
            </p:nvSpPr>
            <p:spPr>
              <a:xfrm>
                <a:off x="4594730" y="3338014"/>
                <a:ext cx="561680" cy="1228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868" tIns="60917" rIns="121868" bIns="60917" anchor="ctr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WARM</a:t>
                </a:r>
                <a:endParaRPr sz="2399"/>
              </a:p>
            </p:txBody>
          </p:sp>
          <p:sp>
            <p:nvSpPr>
              <p:cNvPr id="609" name="Google Shape;609;p46"/>
              <p:cNvSpPr/>
              <p:nvPr/>
            </p:nvSpPr>
            <p:spPr>
              <a:xfrm>
                <a:off x="4584702" y="3566374"/>
                <a:ext cx="571708" cy="1420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868" tIns="60917" rIns="121868" bIns="60917" anchor="ctr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COLD</a:t>
                </a:r>
                <a:endParaRPr sz="2399"/>
              </a:p>
            </p:txBody>
          </p:sp>
          <p:sp>
            <p:nvSpPr>
              <p:cNvPr id="610" name="Google Shape;610;p46"/>
              <p:cNvSpPr/>
              <p:nvPr/>
            </p:nvSpPr>
            <p:spPr>
              <a:xfrm>
                <a:off x="5303864" y="3180532"/>
                <a:ext cx="93637" cy="174984"/>
              </a:xfrm>
              <a:prstGeom prst="curvedLeftArrow">
                <a:avLst>
                  <a:gd name="adj1" fmla="val 25000"/>
                  <a:gd name="adj2" fmla="val 50000"/>
                  <a:gd name="adj3" fmla="val 25000"/>
                </a:avLst>
              </a:prstGeom>
              <a:solidFill>
                <a:schemeClr val="dk1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60917" rIns="121868" bIns="60917" anchor="ctr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2398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1" name="Google Shape;611;p46"/>
              <p:cNvSpPr/>
              <p:nvPr/>
            </p:nvSpPr>
            <p:spPr>
              <a:xfrm>
                <a:off x="5303864" y="3462302"/>
                <a:ext cx="93637" cy="159076"/>
              </a:xfrm>
              <a:prstGeom prst="curvedLeftArrow">
                <a:avLst>
                  <a:gd name="adj1" fmla="val 25000"/>
                  <a:gd name="adj2" fmla="val 50000"/>
                  <a:gd name="adj3" fmla="val 25000"/>
                </a:avLst>
              </a:prstGeom>
              <a:solidFill>
                <a:schemeClr val="dk1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60917" rIns="121868" bIns="60917" anchor="ctr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sz="2398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12" name="Google Shape;612;p46"/>
          <p:cNvSpPr/>
          <p:nvPr/>
        </p:nvSpPr>
        <p:spPr>
          <a:xfrm rot="-5400000">
            <a:off x="5677862" y="330902"/>
            <a:ext cx="331287" cy="6430320"/>
          </a:xfrm>
          <a:prstGeom prst="rightBrace">
            <a:avLst>
              <a:gd name="adj1" fmla="val 67163"/>
              <a:gd name="adj2" fmla="val 50224"/>
            </a:avLst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239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3" name="Google Shape;613;p46"/>
          <p:cNvSpPr/>
          <p:nvPr/>
        </p:nvSpPr>
        <p:spPr>
          <a:xfrm rot="-5400000">
            <a:off x="5570115" y="1299091"/>
            <a:ext cx="331287" cy="4630297"/>
          </a:xfrm>
          <a:prstGeom prst="rightBrace">
            <a:avLst>
              <a:gd name="adj1" fmla="val 67163"/>
              <a:gd name="adj2" fmla="val 52847"/>
            </a:avLst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239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4" name="Google Shape;614;p46"/>
          <p:cNvSpPr/>
          <p:nvPr/>
        </p:nvSpPr>
        <p:spPr>
          <a:xfrm rot="-5400000">
            <a:off x="5548368" y="2901048"/>
            <a:ext cx="206625" cy="1509944"/>
          </a:xfrm>
          <a:prstGeom prst="rightBrace">
            <a:avLst>
              <a:gd name="adj1" fmla="val 91574"/>
              <a:gd name="adj2" fmla="val 63852"/>
            </a:avLst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239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5" name="Google Shape;615;p4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47941" y="2414748"/>
            <a:ext cx="1079521" cy="361386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46"/>
          <p:cNvSpPr txBox="1"/>
          <p:nvPr/>
        </p:nvSpPr>
        <p:spPr>
          <a:xfrm>
            <a:off x="5509088" y="3032079"/>
            <a:ext cx="897565" cy="378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6" tIns="45655" rIns="91376" bIns="4565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600">
                <a:solidFill>
                  <a:srgbClr val="00274C"/>
                </a:solidFill>
                <a:latin typeface="Arial"/>
                <a:ea typeface="Arial"/>
                <a:cs typeface="Arial"/>
                <a:sym typeface="Arial"/>
              </a:rPr>
              <a:t>/mapr</a:t>
            </a:r>
            <a:endParaRPr sz="1600">
              <a:solidFill>
                <a:srgbClr val="00274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7" name="Google Shape;617;p4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752208" y="5228275"/>
            <a:ext cx="834317" cy="583891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46"/>
          <p:cNvSpPr/>
          <p:nvPr/>
        </p:nvSpPr>
        <p:spPr>
          <a:xfrm>
            <a:off x="6415729" y="2451865"/>
            <a:ext cx="815788" cy="287925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Kafka</a:t>
            </a:r>
            <a:endParaRPr sz="2399"/>
          </a:p>
        </p:txBody>
      </p:sp>
      <p:sp>
        <p:nvSpPr>
          <p:cNvPr id="619" name="Google Shape;619;p46"/>
          <p:cNvSpPr/>
          <p:nvPr/>
        </p:nvSpPr>
        <p:spPr>
          <a:xfrm>
            <a:off x="7413865" y="2451865"/>
            <a:ext cx="815788" cy="287925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JSON</a:t>
            </a:r>
            <a:endParaRPr sz="2399"/>
          </a:p>
        </p:txBody>
      </p:sp>
      <p:sp>
        <p:nvSpPr>
          <p:cNvPr id="620" name="Google Shape;620;p46"/>
          <p:cNvSpPr/>
          <p:nvPr/>
        </p:nvSpPr>
        <p:spPr>
          <a:xfrm>
            <a:off x="8412001" y="2451865"/>
            <a:ext cx="815788" cy="287925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HBASE</a:t>
            </a:r>
            <a:endParaRPr sz="2399"/>
          </a:p>
        </p:txBody>
      </p:sp>
      <p:sp>
        <p:nvSpPr>
          <p:cNvPr id="621" name="Google Shape;621;p46"/>
          <p:cNvSpPr/>
          <p:nvPr/>
        </p:nvSpPr>
        <p:spPr>
          <a:xfrm>
            <a:off x="9410137" y="2451865"/>
            <a:ext cx="815788" cy="287925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SQL</a:t>
            </a:r>
            <a:endParaRPr sz="2399"/>
          </a:p>
        </p:txBody>
      </p:sp>
      <p:sp>
        <p:nvSpPr>
          <p:cNvPr id="622" name="Google Shape;622;p46"/>
          <p:cNvSpPr/>
          <p:nvPr/>
        </p:nvSpPr>
        <p:spPr>
          <a:xfrm>
            <a:off x="10408271" y="2451865"/>
            <a:ext cx="815788" cy="287925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60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S3</a:t>
            </a:r>
            <a:endParaRPr sz="2399" dirty="0"/>
          </a:p>
        </p:txBody>
      </p:sp>
      <p:pic>
        <p:nvPicPr>
          <p:cNvPr id="623" name="Google Shape;623;p46" descr="search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575580" y="1089283"/>
            <a:ext cx="1085020" cy="1085303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46"/>
          <p:cNvSpPr txBox="1"/>
          <p:nvPr/>
        </p:nvSpPr>
        <p:spPr>
          <a:xfrm>
            <a:off x="2584046" y="1479887"/>
            <a:ext cx="1530685" cy="369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600" b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Application</a:t>
            </a:r>
            <a:endParaRPr sz="2399"/>
          </a:p>
        </p:txBody>
      </p:sp>
      <p:pic>
        <p:nvPicPr>
          <p:cNvPr id="625" name="Google Shape;625;p46" descr="Icon_Use-Cases_White_Data-Mining_v1_300x300px_cl_bk-01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718653" y="1456852"/>
            <a:ext cx="431582" cy="409168"/>
          </a:xfrm>
          <a:prstGeom prst="rect">
            <a:avLst/>
          </a:prstGeom>
          <a:solidFill>
            <a:srgbClr val="C8102E"/>
          </a:solidFill>
          <a:ln>
            <a:noFill/>
          </a:ln>
        </p:spPr>
      </p:pic>
      <p:cxnSp>
        <p:nvCxnSpPr>
          <p:cNvPr id="626" name="Google Shape;626;p46"/>
          <p:cNvCxnSpPr/>
          <p:nvPr/>
        </p:nvCxnSpPr>
        <p:spPr>
          <a:xfrm>
            <a:off x="4256439" y="1649120"/>
            <a:ext cx="1040144" cy="0"/>
          </a:xfrm>
          <a:prstGeom prst="straightConnector1">
            <a:avLst/>
          </a:prstGeom>
          <a:noFill/>
          <a:ln w="28575" cap="flat" cmpd="sng">
            <a:solidFill>
              <a:srgbClr val="7F7F7F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627" name="Google Shape;627;p46"/>
          <p:cNvCxnSpPr/>
          <p:nvPr/>
        </p:nvCxnSpPr>
        <p:spPr>
          <a:xfrm>
            <a:off x="6317910" y="2063761"/>
            <a:ext cx="0" cy="1043243"/>
          </a:xfrm>
          <a:prstGeom prst="straightConnector1">
            <a:avLst/>
          </a:prstGeom>
          <a:noFill/>
          <a:ln w="41275" cap="flat" cmpd="sng">
            <a:solidFill>
              <a:srgbClr val="DEA602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628" name="Google Shape;628;p46"/>
          <p:cNvSpPr txBox="1"/>
          <p:nvPr/>
        </p:nvSpPr>
        <p:spPr>
          <a:xfrm>
            <a:off x="6331200" y="1755602"/>
            <a:ext cx="650009" cy="738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3999">
                <a:solidFill>
                  <a:srgbClr val="DEA602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✓</a:t>
            </a:r>
            <a:endParaRPr sz="3999">
              <a:solidFill>
                <a:srgbClr val="DEA602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934149" y="3137930"/>
            <a:ext cx="214884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>Global access to local data</a:t>
            </a:r>
          </a:p>
        </p:txBody>
      </p:sp>
    </p:spTree>
    <p:extLst>
      <p:ext uri="{BB962C8B-B14F-4D97-AF65-F5344CB8AC3E}">
        <p14:creationId xmlns:p14="http://schemas.microsoft.com/office/powerpoint/2010/main" val="3630371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7"/>
          <p:cNvSpPr/>
          <p:nvPr/>
        </p:nvSpPr>
        <p:spPr>
          <a:xfrm>
            <a:off x="958258" y="2535369"/>
            <a:ext cx="10524404" cy="1295663"/>
          </a:xfrm>
          <a:prstGeom prst="roundRect">
            <a:avLst>
              <a:gd name="adj" fmla="val 10152"/>
            </a:avLst>
          </a:prstGeom>
          <a:solidFill>
            <a:srgbClr val="005FB9">
              <a:alpha val="20000"/>
            </a:srgbClr>
          </a:solidFill>
          <a:ln w="25400" cap="flat" cmpd="sng">
            <a:solidFill>
              <a:srgbClr val="005FB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5" name="Google Shape;635;p47"/>
          <p:cNvSpPr txBox="1">
            <a:spLocks noGrp="1"/>
          </p:cNvSpPr>
          <p:nvPr>
            <p:ph type="title"/>
          </p:nvPr>
        </p:nvSpPr>
        <p:spPr>
          <a:xfrm>
            <a:off x="820679" y="379242"/>
            <a:ext cx="11346303" cy="5750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6734" tIns="63350" rIns="126734" bIns="63350" rtlCol="0" anchor="ctr" anchorCtr="0">
            <a:noAutofit/>
          </a:bodyPr>
          <a:lstStyle/>
          <a:p>
            <a:pPr>
              <a:buSzPts val="2175"/>
            </a:pPr>
            <a:r>
              <a:rPr lang="en-US" sz="2899" dirty="0" smtClean="0"/>
              <a:t>Tier 1 Bank #2: </a:t>
            </a:r>
            <a:r>
              <a:rPr lang="en" sz="2899" dirty="0" smtClean="0"/>
              <a:t>Creating a</a:t>
            </a:r>
            <a:r>
              <a:rPr lang="en-US" sz="2899" dirty="0" smtClean="0"/>
              <a:t>n</a:t>
            </a:r>
            <a:r>
              <a:rPr lang="en" sz="2899" dirty="0" smtClean="0"/>
              <a:t> </a:t>
            </a:r>
            <a:r>
              <a:rPr lang="en-US" sz="2899" dirty="0" smtClean="0"/>
              <a:t>“</a:t>
            </a:r>
            <a:r>
              <a:rPr lang="en" sz="2899" dirty="0" smtClean="0"/>
              <a:t>Ubernetes</a:t>
            </a:r>
            <a:r>
              <a:rPr lang="en-US" sz="2899" dirty="0" smtClean="0"/>
              <a:t>”</a:t>
            </a:r>
            <a:r>
              <a:rPr lang="en" sz="2899" dirty="0" smtClean="0"/>
              <a:t> </a:t>
            </a:r>
            <a:r>
              <a:rPr lang="en" sz="2899" dirty="0"/>
              <a:t>Platform with MapR</a:t>
            </a:r>
            <a:endParaRPr dirty="0"/>
          </a:p>
        </p:txBody>
      </p:sp>
      <p:pic>
        <p:nvPicPr>
          <p:cNvPr id="636" name="Google Shape;636;p47" descr="search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75580" y="990600"/>
            <a:ext cx="1085020" cy="1085303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47"/>
          <p:cNvSpPr txBox="1"/>
          <p:nvPr/>
        </p:nvSpPr>
        <p:spPr>
          <a:xfrm>
            <a:off x="2584046" y="1381203"/>
            <a:ext cx="1530685" cy="369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600" b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Application</a:t>
            </a:r>
            <a:endParaRPr sz="2399"/>
          </a:p>
        </p:txBody>
      </p:sp>
      <p:pic>
        <p:nvPicPr>
          <p:cNvPr id="638" name="Google Shape;638;p47" descr="Icon_Use-Cases_White_Data-Mining_v1_300x300px_cl_bk-0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8653" y="1358169"/>
            <a:ext cx="431582" cy="409168"/>
          </a:xfrm>
          <a:prstGeom prst="rect">
            <a:avLst/>
          </a:prstGeom>
          <a:solidFill>
            <a:srgbClr val="C8102E"/>
          </a:solidFill>
          <a:ln>
            <a:noFill/>
          </a:ln>
        </p:spPr>
      </p:pic>
      <p:cxnSp>
        <p:nvCxnSpPr>
          <p:cNvPr id="639" name="Google Shape;639;p47"/>
          <p:cNvCxnSpPr/>
          <p:nvPr/>
        </p:nvCxnSpPr>
        <p:spPr>
          <a:xfrm>
            <a:off x="4402173" y="1550436"/>
            <a:ext cx="1040144" cy="0"/>
          </a:xfrm>
          <a:prstGeom prst="straightConnector1">
            <a:avLst/>
          </a:prstGeom>
          <a:noFill/>
          <a:ln w="28575" cap="flat" cmpd="sng">
            <a:solidFill>
              <a:srgbClr val="7F7F7F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grpSp>
        <p:nvGrpSpPr>
          <p:cNvPr id="640" name="Google Shape;640;p47"/>
          <p:cNvGrpSpPr/>
          <p:nvPr/>
        </p:nvGrpSpPr>
        <p:grpSpPr>
          <a:xfrm>
            <a:off x="1106439" y="2356224"/>
            <a:ext cx="1470242" cy="361363"/>
            <a:chOff x="830045" y="1359458"/>
            <a:chExt cx="1102969" cy="271093"/>
          </a:xfrm>
        </p:grpSpPr>
        <p:sp>
          <p:nvSpPr>
            <p:cNvPr id="641" name="Google Shape;641;p47"/>
            <p:cNvSpPr/>
            <p:nvPr/>
          </p:nvSpPr>
          <p:spPr>
            <a:xfrm>
              <a:off x="830045" y="1359458"/>
              <a:ext cx="1102969" cy="271093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525" cap="flat" cmpd="sng">
              <a:solidFill>
                <a:srgbClr val="005FB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60917" rIns="121868" bIns="60917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25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42" name="Google Shape;642;p4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76513" y="1398209"/>
              <a:ext cx="1008000" cy="17740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43" name="Google Shape;643;p47"/>
          <p:cNvSpPr/>
          <p:nvPr/>
        </p:nvSpPr>
        <p:spPr>
          <a:xfrm>
            <a:off x="958352" y="4033871"/>
            <a:ext cx="10524404" cy="2244975"/>
          </a:xfrm>
          <a:prstGeom prst="roundRect">
            <a:avLst>
              <a:gd name="adj" fmla="val 10152"/>
            </a:avLst>
          </a:prstGeom>
          <a:solidFill>
            <a:srgbClr val="C00000">
              <a:alpha val="20000"/>
            </a:srgbClr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60917" rIns="121868" bIns="60917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4" name="Google Shape;644;p47" descr="Icon_Big-Data_Cloud-0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83806" y="5048929"/>
            <a:ext cx="1069884" cy="995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47" descr="Icon_Big-Data_Cloud-01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65680" y="5043251"/>
            <a:ext cx="1043071" cy="968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47" descr="Icon_Big-Data_Cloud-01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012501" y="5041049"/>
            <a:ext cx="1043071" cy="968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47" descr="Icon_Edge_grey-01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76393" y="5297355"/>
            <a:ext cx="352891" cy="56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47" descr="Icon_Big-Data_Cloud-01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52281" y="5080831"/>
            <a:ext cx="1069884" cy="932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47" descr="Icon_Big-Data_Cloud-01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20758" y="5080831"/>
            <a:ext cx="1069884" cy="932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47" descr="Icon_BigData_50k_DataCenter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987059" y="5393666"/>
            <a:ext cx="357785" cy="357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4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099288" y="5429527"/>
            <a:ext cx="425612" cy="264754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47"/>
          <p:cNvSpPr txBox="1"/>
          <p:nvPr/>
        </p:nvSpPr>
        <p:spPr>
          <a:xfrm>
            <a:off x="2346348" y="4011391"/>
            <a:ext cx="3942680" cy="415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900" b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GLOBAL DATA MANAGEMENT</a:t>
            </a:r>
            <a:endParaRPr sz="2399"/>
          </a:p>
        </p:txBody>
      </p:sp>
      <p:sp>
        <p:nvSpPr>
          <p:cNvPr id="653" name="Google Shape;653;p47"/>
          <p:cNvSpPr txBox="1"/>
          <p:nvPr/>
        </p:nvSpPr>
        <p:spPr>
          <a:xfrm>
            <a:off x="1764940" y="5771776"/>
            <a:ext cx="652758" cy="338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Edge</a:t>
            </a:r>
            <a:endParaRPr sz="2399"/>
          </a:p>
        </p:txBody>
      </p:sp>
      <p:sp>
        <p:nvSpPr>
          <p:cNvPr id="654" name="Google Shape;654;p47"/>
          <p:cNvSpPr txBox="1"/>
          <p:nvPr/>
        </p:nvSpPr>
        <p:spPr>
          <a:xfrm>
            <a:off x="3525998" y="5760794"/>
            <a:ext cx="1282629" cy="553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Private Cloud</a:t>
            </a:r>
            <a:endParaRPr sz="2399"/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On Premise</a:t>
            </a:r>
            <a:endParaRPr sz="2399"/>
          </a:p>
        </p:txBody>
      </p:sp>
      <p:sp>
        <p:nvSpPr>
          <p:cNvPr id="655" name="Google Shape;655;p47"/>
          <p:cNvSpPr txBox="1"/>
          <p:nvPr/>
        </p:nvSpPr>
        <p:spPr>
          <a:xfrm>
            <a:off x="5742658" y="5734899"/>
            <a:ext cx="1271931" cy="338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Public Cloud</a:t>
            </a:r>
            <a:endParaRPr sz="2399"/>
          </a:p>
        </p:txBody>
      </p:sp>
      <p:sp>
        <p:nvSpPr>
          <p:cNvPr id="656" name="Google Shape;656;p47"/>
          <p:cNvSpPr txBox="1"/>
          <p:nvPr/>
        </p:nvSpPr>
        <p:spPr>
          <a:xfrm>
            <a:off x="7914009" y="5726068"/>
            <a:ext cx="1675894" cy="338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Public Cloud</a:t>
            </a:r>
            <a:endParaRPr sz="2399"/>
          </a:p>
        </p:txBody>
      </p:sp>
      <p:sp>
        <p:nvSpPr>
          <p:cNvPr id="657" name="Google Shape;657;p47"/>
          <p:cNvSpPr txBox="1"/>
          <p:nvPr/>
        </p:nvSpPr>
        <p:spPr>
          <a:xfrm>
            <a:off x="9975682" y="5721769"/>
            <a:ext cx="1675894" cy="338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Public Cloud</a:t>
            </a:r>
            <a:endParaRPr sz="2399"/>
          </a:p>
        </p:txBody>
      </p:sp>
      <p:pic>
        <p:nvPicPr>
          <p:cNvPr id="658" name="Google Shape;658;p4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092798" y="5373688"/>
            <a:ext cx="710266" cy="3288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9" name="Google Shape;659;p47"/>
          <p:cNvGrpSpPr/>
          <p:nvPr/>
        </p:nvGrpSpPr>
        <p:grpSpPr>
          <a:xfrm>
            <a:off x="1594826" y="4801984"/>
            <a:ext cx="1018221" cy="377672"/>
            <a:chOff x="1196431" y="3537524"/>
            <a:chExt cx="763865" cy="283328"/>
          </a:xfrm>
        </p:grpSpPr>
        <p:pic>
          <p:nvPicPr>
            <p:cNvPr id="660" name="Google Shape;660;p47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695409" y="3546745"/>
              <a:ext cx="264887" cy="2648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1" name="Google Shape;661;p47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196431" y="3537524"/>
              <a:ext cx="283328" cy="283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2" name="Google Shape;662;p47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462542" y="3568776"/>
              <a:ext cx="220825" cy="2208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63" name="Google Shape;663;p47"/>
          <p:cNvGrpSpPr/>
          <p:nvPr/>
        </p:nvGrpSpPr>
        <p:grpSpPr>
          <a:xfrm>
            <a:off x="3711572" y="4801984"/>
            <a:ext cx="1018221" cy="377672"/>
            <a:chOff x="1196431" y="3537524"/>
            <a:chExt cx="763865" cy="283328"/>
          </a:xfrm>
        </p:grpSpPr>
        <p:pic>
          <p:nvPicPr>
            <p:cNvPr id="664" name="Google Shape;664;p47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695409" y="3546745"/>
              <a:ext cx="264887" cy="2648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5" name="Google Shape;665;p47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196431" y="3537524"/>
              <a:ext cx="283328" cy="283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6" name="Google Shape;666;p47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462542" y="3568776"/>
              <a:ext cx="220825" cy="2208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67" name="Google Shape;667;p47"/>
          <p:cNvGrpSpPr/>
          <p:nvPr/>
        </p:nvGrpSpPr>
        <p:grpSpPr>
          <a:xfrm>
            <a:off x="5817444" y="4801984"/>
            <a:ext cx="1018221" cy="377672"/>
            <a:chOff x="1196431" y="3537524"/>
            <a:chExt cx="763865" cy="283328"/>
          </a:xfrm>
        </p:grpSpPr>
        <p:pic>
          <p:nvPicPr>
            <p:cNvPr id="668" name="Google Shape;668;p47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695409" y="3546745"/>
              <a:ext cx="264887" cy="2648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9" name="Google Shape;669;p47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196431" y="3537524"/>
              <a:ext cx="283328" cy="283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0" name="Google Shape;670;p47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462542" y="3568776"/>
              <a:ext cx="220825" cy="2208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71" name="Google Shape;671;p47"/>
          <p:cNvGrpSpPr/>
          <p:nvPr/>
        </p:nvGrpSpPr>
        <p:grpSpPr>
          <a:xfrm>
            <a:off x="7992333" y="4801984"/>
            <a:ext cx="1018221" cy="377672"/>
            <a:chOff x="1196431" y="3537524"/>
            <a:chExt cx="763865" cy="283328"/>
          </a:xfrm>
        </p:grpSpPr>
        <p:pic>
          <p:nvPicPr>
            <p:cNvPr id="672" name="Google Shape;672;p47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695409" y="3546745"/>
              <a:ext cx="264887" cy="2648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3" name="Google Shape;673;p47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196431" y="3537524"/>
              <a:ext cx="283328" cy="283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4" name="Google Shape;674;p47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462542" y="3568776"/>
              <a:ext cx="220825" cy="2208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75" name="Google Shape;675;p47"/>
          <p:cNvGrpSpPr/>
          <p:nvPr/>
        </p:nvGrpSpPr>
        <p:grpSpPr>
          <a:xfrm>
            <a:off x="10049107" y="4801984"/>
            <a:ext cx="1018221" cy="377672"/>
            <a:chOff x="1196431" y="3537524"/>
            <a:chExt cx="763865" cy="283328"/>
          </a:xfrm>
        </p:grpSpPr>
        <p:pic>
          <p:nvPicPr>
            <p:cNvPr id="676" name="Google Shape;676;p47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695409" y="3546745"/>
              <a:ext cx="264887" cy="2648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7" name="Google Shape;677;p47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196431" y="3537524"/>
              <a:ext cx="283328" cy="283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8" name="Google Shape;678;p47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462542" y="3568776"/>
              <a:ext cx="220825" cy="2208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79" name="Google Shape;679;p47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0256367" y="5302749"/>
            <a:ext cx="599089" cy="419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47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147941" y="3867650"/>
            <a:ext cx="1079521" cy="3613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1" name="Google Shape;681;p47"/>
          <p:cNvGrpSpPr/>
          <p:nvPr/>
        </p:nvGrpSpPr>
        <p:grpSpPr>
          <a:xfrm>
            <a:off x="3809177" y="2077668"/>
            <a:ext cx="726696" cy="896188"/>
            <a:chOff x="5609339" y="813488"/>
            <a:chExt cx="545164" cy="672316"/>
          </a:xfrm>
        </p:grpSpPr>
        <p:sp>
          <p:nvSpPr>
            <p:cNvPr id="682" name="Google Shape;682;p47"/>
            <p:cNvSpPr/>
            <p:nvPr/>
          </p:nvSpPr>
          <p:spPr>
            <a:xfrm>
              <a:off x="5609339" y="813488"/>
              <a:ext cx="545164" cy="672316"/>
            </a:xfrm>
            <a:prstGeom prst="roundRect">
              <a:avLst>
                <a:gd name="adj" fmla="val 8128"/>
              </a:avLst>
            </a:prstGeom>
            <a:solidFill>
              <a:srgbClr val="F2F2F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60917" rIns="121868" bIns="60917" anchor="t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sz="1466" dirty="0">
                  <a:latin typeface="Calibri"/>
                  <a:ea typeface="Calibri"/>
                  <a:cs typeface="Calibri"/>
                  <a:sym typeface="Calibri"/>
                </a:rPr>
                <a:t>Pod</a:t>
              </a:r>
              <a:endParaRPr sz="2399" dirty="0"/>
            </a:p>
          </p:txBody>
        </p:sp>
        <p:pic>
          <p:nvPicPr>
            <p:cNvPr id="683" name="Google Shape;683;p47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5761799" y="1140455"/>
              <a:ext cx="288587" cy="1841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84" name="Google Shape;684;p47"/>
          <p:cNvGrpSpPr/>
          <p:nvPr/>
        </p:nvGrpSpPr>
        <p:grpSpPr>
          <a:xfrm>
            <a:off x="3008645" y="2077668"/>
            <a:ext cx="726696" cy="896188"/>
            <a:chOff x="5609339" y="813488"/>
            <a:chExt cx="545164" cy="672316"/>
          </a:xfrm>
        </p:grpSpPr>
        <p:sp>
          <p:nvSpPr>
            <p:cNvPr id="685" name="Google Shape;685;p47"/>
            <p:cNvSpPr/>
            <p:nvPr/>
          </p:nvSpPr>
          <p:spPr>
            <a:xfrm>
              <a:off x="5609339" y="813488"/>
              <a:ext cx="545164" cy="672316"/>
            </a:xfrm>
            <a:prstGeom prst="roundRect">
              <a:avLst>
                <a:gd name="adj" fmla="val 8128"/>
              </a:avLst>
            </a:prstGeom>
            <a:solidFill>
              <a:srgbClr val="F2F2F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60917" rIns="121868" bIns="60917" anchor="t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sz="1466" dirty="0">
                  <a:latin typeface="Calibri"/>
                  <a:ea typeface="Calibri"/>
                  <a:cs typeface="Calibri"/>
                  <a:sym typeface="Calibri"/>
                </a:rPr>
                <a:t>Pod</a:t>
              </a:r>
              <a:endParaRPr sz="2399" dirty="0"/>
            </a:p>
          </p:txBody>
        </p:sp>
        <p:pic>
          <p:nvPicPr>
            <p:cNvPr id="686" name="Google Shape;686;p47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5761799" y="1140455"/>
              <a:ext cx="288587" cy="1841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87" name="Google Shape;687;p47"/>
          <p:cNvGrpSpPr/>
          <p:nvPr/>
        </p:nvGrpSpPr>
        <p:grpSpPr>
          <a:xfrm>
            <a:off x="4609708" y="2077668"/>
            <a:ext cx="726696" cy="902165"/>
            <a:chOff x="1788902" y="1574020"/>
            <a:chExt cx="545164" cy="676800"/>
          </a:xfrm>
        </p:grpSpPr>
        <p:sp>
          <p:nvSpPr>
            <p:cNvPr id="688" name="Google Shape;688;p47"/>
            <p:cNvSpPr/>
            <p:nvPr/>
          </p:nvSpPr>
          <p:spPr>
            <a:xfrm>
              <a:off x="1788902" y="1574020"/>
              <a:ext cx="545164" cy="676800"/>
            </a:xfrm>
            <a:prstGeom prst="roundRect">
              <a:avLst>
                <a:gd name="adj" fmla="val 8128"/>
              </a:avLst>
            </a:prstGeom>
            <a:solidFill>
              <a:srgbClr val="F2F2F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60917" rIns="121868" bIns="60917" anchor="t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sz="1466" dirty="0">
                  <a:latin typeface="Calibri"/>
                  <a:ea typeface="Calibri"/>
                  <a:cs typeface="Calibri"/>
                  <a:sym typeface="Calibri"/>
                </a:rPr>
                <a:t>Pod</a:t>
              </a:r>
              <a:endParaRPr sz="2399" dirty="0"/>
            </a:p>
          </p:txBody>
        </p:sp>
        <p:pic>
          <p:nvPicPr>
            <p:cNvPr id="689" name="Google Shape;689;p47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1941362" y="1900987"/>
              <a:ext cx="288587" cy="1841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90" name="Google Shape;690;p47"/>
          <p:cNvGrpSpPr/>
          <p:nvPr/>
        </p:nvGrpSpPr>
        <p:grpSpPr>
          <a:xfrm>
            <a:off x="6629035" y="2077668"/>
            <a:ext cx="2897932" cy="902165"/>
            <a:chOff x="3257900" y="1574334"/>
            <a:chExt cx="2174015" cy="676800"/>
          </a:xfrm>
        </p:grpSpPr>
        <p:sp>
          <p:nvSpPr>
            <p:cNvPr id="691" name="Google Shape;691;p47"/>
            <p:cNvSpPr/>
            <p:nvPr/>
          </p:nvSpPr>
          <p:spPr>
            <a:xfrm>
              <a:off x="3257900" y="1574334"/>
              <a:ext cx="2174015" cy="676800"/>
            </a:xfrm>
            <a:prstGeom prst="roundRect">
              <a:avLst>
                <a:gd name="adj" fmla="val 8128"/>
              </a:avLst>
            </a:prstGeom>
            <a:solidFill>
              <a:srgbClr val="F2F2F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60917" rIns="121868" bIns="60917" anchor="t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sz="1466" dirty="0">
                  <a:latin typeface="Calibri"/>
                  <a:ea typeface="Calibri"/>
                  <a:cs typeface="Calibri"/>
                  <a:sym typeface="Calibri"/>
                </a:rPr>
                <a:t>Image Classification using</a:t>
              </a:r>
              <a:br>
                <a:rPr lang="en" sz="1466" dirty="0"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" sz="1466" dirty="0">
                  <a:latin typeface="Calibri"/>
                  <a:ea typeface="Calibri"/>
                  <a:cs typeface="Calibri"/>
                  <a:sym typeface="Calibri"/>
                </a:rPr>
                <a:t>Tensorflow in a Docker container</a:t>
              </a:r>
              <a:endParaRPr sz="2399" dirty="0"/>
            </a:p>
          </p:txBody>
        </p:sp>
        <p:pic>
          <p:nvPicPr>
            <p:cNvPr id="692" name="Google Shape;692;p47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4398593" y="1975885"/>
              <a:ext cx="190630" cy="2029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3" name="Google Shape;693;p47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4069527" y="2005534"/>
              <a:ext cx="288587" cy="1841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94" name="Google Shape;694;p47"/>
          <p:cNvGrpSpPr/>
          <p:nvPr/>
        </p:nvGrpSpPr>
        <p:grpSpPr>
          <a:xfrm>
            <a:off x="5410240" y="2077668"/>
            <a:ext cx="1144959" cy="902165"/>
            <a:chOff x="2363550" y="1572617"/>
            <a:chExt cx="858943" cy="676800"/>
          </a:xfrm>
        </p:grpSpPr>
        <p:sp>
          <p:nvSpPr>
            <p:cNvPr id="695" name="Google Shape;695;p47"/>
            <p:cNvSpPr/>
            <p:nvPr/>
          </p:nvSpPr>
          <p:spPr>
            <a:xfrm>
              <a:off x="2363550" y="1572617"/>
              <a:ext cx="858943" cy="676800"/>
            </a:xfrm>
            <a:prstGeom prst="roundRect">
              <a:avLst>
                <a:gd name="adj" fmla="val 8128"/>
              </a:avLst>
            </a:prstGeom>
            <a:solidFill>
              <a:srgbClr val="F2F2F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60917" rIns="121868" bIns="60917" anchor="t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sz="1466" dirty="0">
                  <a:latin typeface="Calibri"/>
                  <a:ea typeface="Calibri"/>
                  <a:cs typeface="Calibri"/>
                  <a:sym typeface="Calibri"/>
                </a:rPr>
                <a:t>Classic ETL</a:t>
              </a:r>
              <a:endParaRPr sz="2399" dirty="0"/>
            </a:p>
          </p:txBody>
        </p:sp>
        <p:pic>
          <p:nvPicPr>
            <p:cNvPr id="696" name="Google Shape;696;p47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2662315" y="1899584"/>
              <a:ext cx="288587" cy="18416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97" name="Google Shape;697;p47"/>
          <p:cNvSpPr/>
          <p:nvPr/>
        </p:nvSpPr>
        <p:spPr>
          <a:xfrm>
            <a:off x="1683366" y="3022112"/>
            <a:ext cx="9074186" cy="332521"/>
          </a:xfrm>
          <a:prstGeom prst="roundRect">
            <a:avLst>
              <a:gd name="adj" fmla="val 8128"/>
            </a:avLst>
          </a:prstGeom>
          <a:solidFill>
            <a:schemeClr val="lt2"/>
          </a:solidFill>
          <a:ln w="12700" cap="flat" cmpd="sng">
            <a:solidFill>
              <a:srgbClr val="2592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466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Scheduling &amp; Scaling</a:t>
            </a:r>
            <a:endParaRPr sz="2399"/>
          </a:p>
        </p:txBody>
      </p:sp>
      <p:sp>
        <p:nvSpPr>
          <p:cNvPr id="698" name="Google Shape;698;p47"/>
          <p:cNvSpPr/>
          <p:nvPr/>
        </p:nvSpPr>
        <p:spPr>
          <a:xfrm>
            <a:off x="1683366" y="3393138"/>
            <a:ext cx="9074186" cy="332521"/>
          </a:xfrm>
          <a:prstGeom prst="roundRect">
            <a:avLst>
              <a:gd name="adj" fmla="val 8128"/>
            </a:avLst>
          </a:prstGeom>
          <a:solidFill>
            <a:srgbClr val="C00000"/>
          </a:solidFill>
          <a:ln w="127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466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MapR Kubernetes Volume Driver</a:t>
            </a:r>
            <a:endParaRPr sz="2399"/>
          </a:p>
        </p:txBody>
      </p:sp>
      <p:sp>
        <p:nvSpPr>
          <p:cNvPr id="67" name="TextBox 66"/>
          <p:cNvSpPr txBox="1"/>
          <p:nvPr/>
        </p:nvSpPr>
        <p:spPr>
          <a:xfrm>
            <a:off x="6431688" y="3729687"/>
            <a:ext cx="332221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>Single pane of glass to control jobs anywhere</a:t>
            </a:r>
          </a:p>
        </p:txBody>
      </p:sp>
    </p:spTree>
    <p:extLst>
      <p:ext uri="{BB962C8B-B14F-4D97-AF65-F5344CB8AC3E}">
        <p14:creationId xmlns:p14="http://schemas.microsoft.com/office/powerpoint/2010/main" val="1003632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C8102E"/>
                </a:solidFill>
                <a:latin typeface="Arial"/>
                <a:cs typeface="Arial"/>
              </a:rPr>
              <a:t>Additional Resources</a:t>
            </a:r>
            <a:endParaRPr lang="en-US" sz="3600" dirty="0">
              <a:solidFill>
                <a:srgbClr val="C8102E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89245" y="1377718"/>
            <a:ext cx="53914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tx2"/>
              </a:solidFill>
              <a:latin typeface="Arial"/>
              <a:cs typeface="Arial"/>
            </a:endParaRPr>
          </a:p>
          <a:p>
            <a:endParaRPr lang="en-US" sz="3200" dirty="0">
              <a:solidFill>
                <a:schemeClr val="tx2"/>
              </a:solidFill>
              <a:latin typeface="Arial"/>
              <a:cs typeface="Arial"/>
            </a:endParaRPr>
          </a:p>
          <a:p>
            <a:endParaRPr lang="en-US" sz="3200" dirty="0" smtClean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42910" y="1360843"/>
            <a:ext cx="70986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O’Reilly report by Ted Dunning &amp; Ellen Friedman © September 2017</a:t>
            </a:r>
          </a:p>
          <a:p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   Read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free courtesy of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MapR:</a:t>
            </a:r>
          </a:p>
          <a:p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     https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://mapr.com/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ebook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/machine-learning-logistics/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5645" y="3340697"/>
            <a:ext cx="1778000" cy="26492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86211" y="3298368"/>
            <a:ext cx="500569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O’Reilly book by Ted Dunning &amp; Ellen Friedman © March 2016</a:t>
            </a:r>
          </a:p>
          <a:p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Read free courtesy of </a:t>
            </a:r>
            <a:r>
              <a:rPr lang="en-US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MapR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:</a:t>
            </a:r>
          </a:p>
          <a:p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https://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mapr.com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/streaming-architecture-using-apache-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kafka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-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mapr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-streams/</a:t>
            </a: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67317">
            <a:off x="792854" y="1573539"/>
            <a:ext cx="2395493" cy="35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16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C8102E"/>
                </a:solidFill>
                <a:latin typeface="Arial"/>
                <a:cs typeface="Arial"/>
              </a:rPr>
              <a:t>Additional Resources</a:t>
            </a:r>
            <a:endParaRPr lang="en-US" sz="3600" dirty="0">
              <a:solidFill>
                <a:srgbClr val="C8102E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89245" y="1377718"/>
            <a:ext cx="53914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tx2"/>
              </a:solidFill>
              <a:latin typeface="Arial"/>
              <a:cs typeface="Arial"/>
            </a:endParaRPr>
          </a:p>
          <a:p>
            <a:endParaRPr lang="en-US" sz="3200" dirty="0">
              <a:solidFill>
                <a:schemeClr val="tx2"/>
              </a:solidFill>
              <a:latin typeface="Arial"/>
              <a:cs typeface="Arial"/>
            </a:endParaRPr>
          </a:p>
          <a:p>
            <a:endParaRPr lang="en-US" sz="3200" dirty="0" smtClean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42910" y="1297343"/>
            <a:ext cx="56110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  O’Reilly book by Ted Dunning &amp; Ellen Friedman    </a:t>
            </a: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 © June 2014</a:t>
            </a:r>
          </a:p>
          <a:p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  Read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free courtesy of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MapR:</a:t>
            </a:r>
          </a:p>
          <a:p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 https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://mapr.com/practical-machine-learning-new-look-anomaly-detection/</a:t>
            </a: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86211" y="3552368"/>
            <a:ext cx="50056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O’Reilly book by Ellen Friedman &amp; Ted Dunning © February 2014</a:t>
            </a:r>
          </a:p>
          <a:p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Read free courtesy of </a:t>
            </a:r>
            <a:r>
              <a:rPr lang="en-US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MapR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:</a:t>
            </a:r>
          </a:p>
          <a:p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https://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mapr.com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/practical-machine-learning/</a:t>
            </a: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73867">
            <a:off x="1199518" y="1266915"/>
            <a:ext cx="1668780" cy="25031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01267">
            <a:off x="4445584" y="3552368"/>
            <a:ext cx="1687322" cy="249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99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C8102E"/>
                </a:solidFill>
                <a:latin typeface="Arial"/>
                <a:cs typeface="Arial"/>
              </a:rPr>
              <a:t>Additional Resources</a:t>
            </a:r>
            <a:endParaRPr lang="en-US" sz="3600" dirty="0">
              <a:solidFill>
                <a:srgbClr val="C8102E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89245" y="1377718"/>
            <a:ext cx="53914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tx2"/>
              </a:solidFill>
              <a:latin typeface="Arial"/>
              <a:cs typeface="Arial"/>
            </a:endParaRPr>
          </a:p>
          <a:p>
            <a:endParaRPr lang="en-US" sz="3200" dirty="0">
              <a:solidFill>
                <a:schemeClr val="tx2"/>
              </a:solidFill>
              <a:latin typeface="Arial"/>
              <a:cs typeface="Arial"/>
            </a:endParaRPr>
          </a:p>
          <a:p>
            <a:endParaRPr lang="en-US" sz="3200" dirty="0" smtClean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0900" y="2240407"/>
            <a:ext cx="97663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by Ellen Friedman 8 Aug 2017 on </a:t>
            </a:r>
            <a:r>
              <a:rPr lang="en-US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MapR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 blog:</a:t>
            </a:r>
          </a:p>
          <a:p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https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://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mapr.com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/blog/tensorflow-mxnet-caffe-h2o-which-ml-best/</a:t>
            </a: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38118" y="3354005"/>
            <a:ext cx="41783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by Ted Dunning 13 Sept 2017 in InfoWorld:</a:t>
            </a:r>
          </a:p>
          <a:p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https://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www.infoworld.com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/article/3223688/machine-learning/machine-learning-skills-for-software-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engineers.html</a:t>
            </a: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198167"/>
            <a:ext cx="5557520" cy="1275080"/>
          </a:xfrm>
          <a:prstGeom prst="rect">
            <a:avLst/>
          </a:prstGeom>
        </p:spPr>
      </p:pic>
      <p:pic>
        <p:nvPicPr>
          <p:cNvPr id="2" name="Picture 1" descr="Screen Shot 2017-09-18 at 11.20.3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00" y="3744987"/>
            <a:ext cx="6242050" cy="169545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26037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sz="4800" dirty="0" smtClean="0"/>
          </a:p>
          <a:p>
            <a:r>
              <a:rPr lang="en-US" sz="4800" dirty="0"/>
              <a:t>what is </a:t>
            </a:r>
            <a:r>
              <a:rPr lang="en-US" sz="4800" dirty="0" err="1"/>
              <a:t>kubernetes</a:t>
            </a:r>
            <a:r>
              <a:rPr lang="en-US" sz="4800" dirty="0" smtClean="0"/>
              <a:t>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977832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40941">
            <a:off x="6479817" y="339452"/>
            <a:ext cx="4259942" cy="6389924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47"/>
          <p:cNvSpPr txBox="1">
            <a:spLocks noGrp="1"/>
          </p:cNvSpPr>
          <p:nvPr>
            <p:ph type="title"/>
          </p:nvPr>
        </p:nvSpPr>
        <p:spPr>
          <a:xfrm>
            <a:off x="646685" y="500683"/>
            <a:ext cx="10993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Book!</a:t>
            </a:r>
            <a:endParaRPr sz="3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47"/>
          <p:cNvSpPr txBox="1">
            <a:spLocks noGrp="1"/>
          </p:cNvSpPr>
          <p:nvPr>
            <p:ph type="body" idx="1"/>
          </p:nvPr>
        </p:nvSpPr>
        <p:spPr>
          <a:xfrm>
            <a:off x="635725" y="1883350"/>
            <a:ext cx="5148300" cy="44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will be signing this book at the MapR booth later today.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lang="en-US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dirty="0" smtClean="0"/>
              <a:t>Detailed schedule at the booth.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1845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100" y="-749305"/>
            <a:ext cx="12358116" cy="85382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93741" y="4864100"/>
            <a:ext cx="76582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Please support women in tech – help build girls’ dreams of what they can accomplish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16925" y="6455777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2"/>
                </a:solidFill>
                <a:latin typeface="Arial"/>
                <a:cs typeface="Arial"/>
              </a:rPr>
              <a:t>© Ellen Friedman 2015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59200" y="6364307"/>
            <a:ext cx="452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04040"/>
                </a:solidFill>
                <a:latin typeface="Arial"/>
                <a:cs typeface="Arial"/>
              </a:rPr>
              <a:t>#</a:t>
            </a:r>
            <a:r>
              <a:rPr lang="en-US" dirty="0" err="1" smtClean="0">
                <a:solidFill>
                  <a:srgbClr val="404040"/>
                </a:solidFill>
                <a:latin typeface="Arial"/>
                <a:cs typeface="Arial"/>
              </a:rPr>
              <a:t>womenintech</a:t>
            </a:r>
            <a:r>
              <a:rPr lang="en-US" dirty="0" smtClean="0">
                <a:solidFill>
                  <a:srgbClr val="404040"/>
                </a:solidFill>
                <a:latin typeface="Arial"/>
                <a:cs typeface="Arial"/>
              </a:rPr>
              <a:t>  #</a:t>
            </a:r>
            <a:r>
              <a:rPr lang="en-US" dirty="0" err="1" smtClean="0">
                <a:solidFill>
                  <a:srgbClr val="404040"/>
                </a:solidFill>
                <a:latin typeface="Arial"/>
                <a:cs typeface="Arial"/>
              </a:rPr>
              <a:t>datawomen</a:t>
            </a:r>
            <a:endParaRPr lang="en-US" dirty="0" smtClean="0">
              <a:solidFill>
                <a:srgbClr val="40404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162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pexels-photo-24495_filter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7" y="11758"/>
            <a:ext cx="12188825" cy="649194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 bwMode="auto">
          <a:xfrm>
            <a:off x="2467857" y="1512068"/>
            <a:ext cx="3745382" cy="1178671"/>
          </a:xfrm>
          <a:prstGeom prst="rect">
            <a:avLst/>
          </a:prstGeom>
          <a:solidFill>
            <a:srgbClr val="BA0C28"/>
          </a:solidFill>
          <a:ln w="9525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 eaLnBrk="0" hangingPunct="0"/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451830" y="2909235"/>
            <a:ext cx="10027298" cy="643253"/>
          </a:xfrm>
          <a:prstGeom prst="rect">
            <a:avLst/>
          </a:prstGeom>
        </p:spPr>
        <p:txBody>
          <a:bodyPr/>
          <a:lstStyle>
            <a:lvl1pPr marL="344488" indent="-344488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1pPr>
            <a:lvl2pPr marL="801688" indent="-379413" algn="l" defTabSz="609493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2pPr>
            <a:lvl3pPr marL="1138238" indent="-303213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3pPr>
            <a:lvl4pPr marL="1490663" indent="-303213" algn="l" defTabSz="609493" rtl="0" eaLnBrk="1" latinLnBrk="0" hangingPunct="1">
              <a:spcBef>
                <a:spcPct val="20000"/>
              </a:spcBef>
              <a:buFont typeface="Arial"/>
              <a:buChar char="–"/>
              <a:tabLst>
                <a:tab pos="1604963" algn="l"/>
              </a:tabLst>
              <a:defRPr sz="18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4pPr>
            <a:lvl5pPr marL="1835150" indent="-303213" algn="l" defTabSz="609493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5pPr>
            <a:lvl6pPr marL="335221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FFFFFF"/>
                </a:solidFill>
              </a:rPr>
              <a:t>Q&amp;A</a:t>
            </a:r>
            <a:endParaRPr lang="en-US" b="1" dirty="0">
              <a:solidFill>
                <a:srgbClr val="FFFFFF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2467857" y="0"/>
            <a:ext cx="0" cy="6491946"/>
          </a:xfrm>
          <a:prstGeom prst="line">
            <a:avLst/>
          </a:prstGeom>
          <a:noFill/>
          <a:ln w="25400" algn="ctr">
            <a:solidFill>
              <a:srgbClr val="FFFFFF"/>
            </a:solidFill>
            <a:round/>
            <a:headEnd/>
            <a:tailEnd/>
          </a:ln>
        </p:spPr>
      </p:cxnSp>
      <p:cxnSp>
        <p:nvCxnSpPr>
          <p:cNvPr id="27" name="Straight Connector 26"/>
          <p:cNvCxnSpPr/>
          <p:nvPr/>
        </p:nvCxnSpPr>
        <p:spPr bwMode="auto">
          <a:xfrm>
            <a:off x="2467857" y="1512068"/>
            <a:ext cx="3725845" cy="0"/>
          </a:xfrm>
          <a:prstGeom prst="line">
            <a:avLst/>
          </a:prstGeom>
          <a:noFill/>
          <a:ln w="25400" algn="ctr">
            <a:solidFill>
              <a:srgbClr val="FFFFFF"/>
            </a:solidFill>
            <a:round/>
            <a:headEnd/>
            <a:tailEnd/>
          </a:ln>
        </p:spPr>
      </p:cxnSp>
      <p:cxnSp>
        <p:nvCxnSpPr>
          <p:cNvPr id="28" name="Straight Connector 27"/>
          <p:cNvCxnSpPr/>
          <p:nvPr/>
        </p:nvCxnSpPr>
        <p:spPr bwMode="auto">
          <a:xfrm>
            <a:off x="6213239" y="0"/>
            <a:ext cx="0" cy="6491946"/>
          </a:xfrm>
          <a:prstGeom prst="line">
            <a:avLst/>
          </a:prstGeom>
          <a:noFill/>
          <a:ln w="25400" algn="ctr">
            <a:solidFill>
              <a:srgbClr val="FFFFFF"/>
            </a:solidFill>
            <a:round/>
            <a:headEnd/>
            <a:tailEnd/>
          </a:ln>
        </p:spPr>
      </p:cxnSp>
      <p:cxnSp>
        <p:nvCxnSpPr>
          <p:cNvPr id="31" name="Straight Connector 30"/>
          <p:cNvCxnSpPr/>
          <p:nvPr/>
        </p:nvCxnSpPr>
        <p:spPr bwMode="auto">
          <a:xfrm>
            <a:off x="6213239" y="4650155"/>
            <a:ext cx="5983363" cy="0"/>
          </a:xfrm>
          <a:prstGeom prst="line">
            <a:avLst/>
          </a:prstGeom>
          <a:noFill/>
          <a:ln w="25400" algn="ctr">
            <a:solidFill>
              <a:srgbClr val="FFFFFF"/>
            </a:solidFill>
            <a:round/>
            <a:headEnd/>
            <a:tailEnd/>
          </a:ln>
        </p:spPr>
      </p:cxnSp>
      <p:pic>
        <p:nvPicPr>
          <p:cNvPr id="32" name="Picture 31" descr="Twitter_Logo_White_On_Blac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484" y="4026270"/>
            <a:ext cx="487435" cy="487435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</p:pic>
      <p:sp>
        <p:nvSpPr>
          <p:cNvPr id="40" name="Text Placeholder 2"/>
          <p:cNvSpPr txBox="1">
            <a:spLocks/>
          </p:cNvSpPr>
          <p:nvPr/>
        </p:nvSpPr>
        <p:spPr>
          <a:xfrm>
            <a:off x="6267283" y="4789610"/>
            <a:ext cx="4383489" cy="1276367"/>
          </a:xfrm>
          <a:prstGeom prst="rect">
            <a:avLst/>
          </a:prstGeom>
        </p:spPr>
        <p:txBody>
          <a:bodyPr/>
          <a:lstStyle>
            <a:lvl1pPr marL="344488" indent="-344488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1pPr>
            <a:lvl2pPr marL="801688" indent="-379413" algn="l" defTabSz="609493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2pPr>
            <a:lvl3pPr marL="1138238" indent="-303213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3pPr>
            <a:lvl4pPr marL="1490663" indent="-303213" algn="l" defTabSz="609493" rtl="0" eaLnBrk="1" latinLnBrk="0" hangingPunct="1">
              <a:spcBef>
                <a:spcPct val="20000"/>
              </a:spcBef>
              <a:buFont typeface="Arial"/>
              <a:buChar char="–"/>
              <a:tabLst>
                <a:tab pos="1604963" algn="l"/>
              </a:tabLst>
              <a:defRPr sz="18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4pPr>
            <a:lvl5pPr marL="1835150" indent="-303213" algn="l" defTabSz="609493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5pPr>
            <a:lvl6pPr marL="335221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rgbClr val="FFFFFF"/>
                </a:solidFill>
              </a:rPr>
              <a:t>@</a:t>
            </a:r>
            <a:r>
              <a:rPr lang="en-US" sz="2000" dirty="0" err="1" smtClean="0">
                <a:solidFill>
                  <a:srgbClr val="FFFFFF"/>
                </a:solidFill>
              </a:rPr>
              <a:t>mapr</a:t>
            </a:r>
            <a:endParaRPr lang="en-US" sz="2000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000" dirty="0" err="1" smtClean="0">
                <a:solidFill>
                  <a:srgbClr val="FFFFFF"/>
                </a:solidFill>
              </a:rPr>
              <a:t>tdunning@mapr.com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41" name="Text Placeholder 2"/>
          <p:cNvSpPr txBox="1">
            <a:spLocks/>
          </p:cNvSpPr>
          <p:nvPr/>
        </p:nvSpPr>
        <p:spPr>
          <a:xfrm>
            <a:off x="2710367" y="1843191"/>
            <a:ext cx="3330637" cy="520219"/>
          </a:xfrm>
          <a:prstGeom prst="rect">
            <a:avLst/>
          </a:prstGeom>
        </p:spPr>
        <p:txBody>
          <a:bodyPr/>
          <a:lstStyle>
            <a:lvl1pPr marL="344488" indent="-344488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1pPr>
            <a:lvl2pPr marL="801688" indent="-379413" algn="l" defTabSz="609493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2pPr>
            <a:lvl3pPr marL="1138238" indent="-303213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3pPr>
            <a:lvl4pPr marL="1490663" indent="-303213" algn="l" defTabSz="609493" rtl="0" eaLnBrk="1" latinLnBrk="0" hangingPunct="1">
              <a:spcBef>
                <a:spcPct val="20000"/>
              </a:spcBef>
              <a:buFont typeface="Arial"/>
              <a:buChar char="–"/>
              <a:tabLst>
                <a:tab pos="1604963" algn="l"/>
              </a:tabLst>
              <a:defRPr sz="18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4pPr>
            <a:lvl5pPr marL="1835150" indent="-303213" algn="l" defTabSz="609493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5pPr>
            <a:lvl6pPr marL="335221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ENGAGE WITH US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cxnSp>
        <p:nvCxnSpPr>
          <p:cNvPr id="43" name="Straight Connector 42"/>
          <p:cNvCxnSpPr/>
          <p:nvPr/>
        </p:nvCxnSpPr>
        <p:spPr bwMode="auto">
          <a:xfrm>
            <a:off x="2479617" y="2697749"/>
            <a:ext cx="3725845" cy="0"/>
          </a:xfrm>
          <a:prstGeom prst="line">
            <a:avLst/>
          </a:prstGeom>
          <a:noFill/>
          <a:ln w="25400" algn="ctr">
            <a:solidFill>
              <a:srgbClr val="FFFFFF"/>
            </a:solidFill>
            <a:round/>
            <a:headEnd/>
            <a:tailEnd/>
          </a:ln>
        </p:spPr>
      </p:cxnSp>
      <p:cxnSp>
        <p:nvCxnSpPr>
          <p:cNvPr id="17" name="Straight Connector 16"/>
          <p:cNvCxnSpPr/>
          <p:nvPr/>
        </p:nvCxnSpPr>
        <p:spPr bwMode="auto">
          <a:xfrm>
            <a:off x="0" y="6499386"/>
            <a:ext cx="12188825" cy="0"/>
          </a:xfrm>
          <a:prstGeom prst="line">
            <a:avLst/>
          </a:prstGeom>
          <a:noFill/>
          <a:ln w="25400" algn="ctr">
            <a:solidFill>
              <a:srgbClr val="FFFFFF"/>
            </a:solidFill>
            <a:round/>
            <a:headEnd/>
            <a:tailEnd/>
          </a:ln>
        </p:spPr>
      </p:cxnSp>
      <p:sp>
        <p:nvSpPr>
          <p:cNvPr id="20" name="Text Placeholder 2"/>
          <p:cNvSpPr txBox="1">
            <a:spLocks/>
          </p:cNvSpPr>
          <p:nvPr/>
        </p:nvSpPr>
        <p:spPr>
          <a:xfrm>
            <a:off x="6920591" y="4037845"/>
            <a:ext cx="4383489" cy="498986"/>
          </a:xfrm>
          <a:prstGeom prst="rect">
            <a:avLst/>
          </a:prstGeom>
        </p:spPr>
        <p:txBody>
          <a:bodyPr/>
          <a:lstStyle>
            <a:lvl1pPr marL="344488" indent="-344488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1pPr>
            <a:lvl2pPr marL="801688" indent="-379413" algn="l" defTabSz="609493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2pPr>
            <a:lvl3pPr marL="1138238" indent="-303213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3pPr>
            <a:lvl4pPr marL="1490663" indent="-303213" algn="l" defTabSz="609493" rtl="0" eaLnBrk="1" latinLnBrk="0" hangingPunct="1">
              <a:spcBef>
                <a:spcPct val="20000"/>
              </a:spcBef>
              <a:buFont typeface="Arial"/>
              <a:buChar char="–"/>
              <a:tabLst>
                <a:tab pos="1604963" algn="l"/>
              </a:tabLst>
              <a:defRPr sz="18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4pPr>
            <a:lvl5pPr marL="1835150" indent="-303213" algn="l" defTabSz="609493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2"/>
                </a:solidFill>
                <a:latin typeface="DIN-RegularAlternate"/>
                <a:ea typeface="+mn-ea"/>
                <a:cs typeface="DIN-RegularAlternate"/>
              </a:defRPr>
            </a:lvl5pPr>
            <a:lvl6pPr marL="335221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smtClean="0">
                <a:solidFill>
                  <a:srgbClr val="FFFFFF"/>
                </a:solidFill>
              </a:rPr>
              <a:t>@ </a:t>
            </a:r>
            <a:r>
              <a:rPr lang="en-US" sz="2400" dirty="0" err="1" smtClean="0">
                <a:solidFill>
                  <a:srgbClr val="FFFFFF"/>
                </a:solidFill>
              </a:rPr>
              <a:t>Ted_Dunning</a:t>
            </a:r>
            <a:endParaRPr lang="en-US" sz="20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12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 txBox="1"/>
          <p:nvPr/>
        </p:nvSpPr>
        <p:spPr>
          <a:xfrm>
            <a:off x="557455" y="2319767"/>
            <a:ext cx="11480210" cy="7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121879" rIns="121879" bIns="121879" anchor="t" anchorCtr="0">
            <a:noAutofit/>
          </a:bodyPr>
          <a:lstStyle/>
          <a:p>
            <a:pPr>
              <a:buClr>
                <a:srgbClr val="000000"/>
              </a:buClr>
              <a:buSzPts val="3600"/>
            </a:pPr>
            <a:r>
              <a:rPr lang="en" sz="48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kubernetes (n.) - </a:t>
            </a:r>
            <a:r>
              <a:rPr lang="en" sz="4800" i="1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greek word for pilot or helm</a:t>
            </a:r>
            <a:endParaRPr sz="4800" i="1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>
              <a:buClr>
                <a:srgbClr val="000000"/>
              </a:buClr>
              <a:buSzPts val="4800"/>
            </a:pPr>
            <a:endParaRPr sz="6400" i="1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3756934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Custom 1">
      <a:dk1>
        <a:sysClr val="windowText" lastClr="000000"/>
      </a:dk1>
      <a:lt1>
        <a:sysClr val="window" lastClr="FFFFFF"/>
      </a:lt1>
      <a:dk2>
        <a:srgbClr val="4D4F53"/>
      </a:dk2>
      <a:lt2>
        <a:srgbClr val="00274C"/>
      </a:lt2>
      <a:accent1>
        <a:srgbClr val="C8102E"/>
      </a:accent1>
      <a:accent2>
        <a:srgbClr val="3B6E8E"/>
      </a:accent2>
      <a:accent3>
        <a:srgbClr val="627D77"/>
      </a:accent3>
      <a:accent4>
        <a:srgbClr val="747678"/>
      </a:accent4>
      <a:accent5>
        <a:srgbClr val="592226"/>
      </a:accent5>
      <a:accent6>
        <a:srgbClr val="FDC82F"/>
      </a:accent6>
      <a:hlink>
        <a:srgbClr val="0098DB"/>
      </a:hlink>
      <a:folHlink>
        <a:srgbClr val="59222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/>
        </a:solidFill>
        <a:ln w="9525" algn="ctr">
          <a:noFill/>
          <a:round/>
          <a:headEnd/>
          <a:tailEnd/>
        </a:ln>
      </a:spPr>
      <a:bodyPr rtlCol="0" anchor="ctr"/>
      <a:lstStyle>
        <a:defPPr algn="ctr" eaLnBrk="0" hangingPunct="0">
          <a:defRPr dirty="0" smtClean="0">
            <a:solidFill>
              <a:srgbClr val="FFFFFF"/>
            </a:solidFill>
          </a:defRPr>
        </a:defPPr>
      </a:lstStyle>
    </a:spDef>
    <a:lnDef>
      <a:spPr bwMode="auto">
        <a:noFill/>
        <a:ln w="25400" algn="ctr">
          <a:solidFill>
            <a:schemeClr val="bg2"/>
          </a:solidFill>
          <a:round/>
          <a:headEnd/>
          <a:tailEnd/>
        </a:ln>
      </a:spPr>
      <a:bodyPr/>
      <a:lstStyle/>
    </a:lnDef>
    <a:txDef>
      <a:spPr>
        <a:noFill/>
      </a:spPr>
      <a:bodyPr wrap="none" rtlCol="0">
        <a:spAutoFit/>
      </a:bodyPr>
      <a:lstStyle>
        <a:defPPr>
          <a:defRPr dirty="0" smtClean="0">
            <a:solidFill>
              <a:schemeClr val="tx2"/>
            </a:solidFill>
            <a:latin typeface="Arial"/>
            <a:cs typeface="Arial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MapR Template 2016" id="{D21997B1-4E66-EB49-9893-1A5B2CD9CCDE}" vid="{682D77AB-BEF6-2A49-8128-39DB4C79A48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6604</TotalTime>
  <Words>1579</Words>
  <Application>Microsoft Macintosh PowerPoint</Application>
  <PresentationFormat>Custom</PresentationFormat>
  <Paragraphs>415</Paragraphs>
  <Slides>82</Slides>
  <Notes>31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3" baseType="lpstr"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Things docker can’t (or won’t) do...</vt:lpstr>
      <vt:lpstr>Magical View of Kubernetes</vt:lpstr>
      <vt:lpstr>Magical View of Kubernetes</vt:lpstr>
      <vt:lpstr>Magical View of Kubernetes</vt:lpstr>
      <vt:lpstr>Magical View of Kubernetes</vt:lpstr>
      <vt:lpstr>PowerPoint Presentation</vt:lpstr>
      <vt:lpstr>PowerPoint Presentation</vt:lpstr>
      <vt:lpstr>The Impact of Kubernetes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Not Done Yet</vt:lpstr>
      <vt:lpstr>Not Done Yet</vt:lpstr>
      <vt:lpstr>Not Really Ready at All</vt:lpstr>
      <vt:lpstr>What is a Service Anyway?</vt:lpstr>
      <vt:lpstr>But … Not Entirely</vt:lpstr>
      <vt:lpstr>What is a Service Anyway?</vt:lpstr>
      <vt:lpstr>Isolation is The Defining Characteristic</vt:lpstr>
      <vt:lpstr>Temporal and Geo Isolation</vt:lpstr>
      <vt:lpstr>Temporal and Geo Isolation</vt:lpstr>
      <vt:lpstr>Temporal and Geo Isolation</vt:lpstr>
      <vt:lpstr>We Need Multiple Forms of Persistence</vt:lpstr>
      <vt:lpstr>PowerPoint Presentation</vt:lpstr>
      <vt:lpstr>PowerPoint Presentation</vt:lpstr>
      <vt:lpstr>PowerPoint Presentation</vt:lpstr>
      <vt:lpstr>PowerPoint Presentation</vt:lpstr>
      <vt:lpstr>What Does This Data Platform Need to Have?</vt:lpstr>
      <vt:lpstr>What Does This Data Platform Need to Have?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Consequences</vt:lpstr>
      <vt:lpstr>More Consequences</vt:lpstr>
      <vt:lpstr>Cloud as-is: No unified data access or security concepts</vt:lpstr>
      <vt:lpstr>Cloud as-is: No unified data access or security concepts</vt:lpstr>
      <vt:lpstr>Cloud as-is: No unified data access or security concepts</vt:lpstr>
      <vt:lpstr>How a “Media Company” is using MapR</vt:lpstr>
      <vt:lpstr>How “Manufacturing Company” is using MapR</vt:lpstr>
      <vt:lpstr>Tier 1 Bank #1 Creating a Global Filesystem</vt:lpstr>
      <vt:lpstr>Tier 1 Bank #2: Creating an “Ubernetes” Platform with MapR</vt:lpstr>
      <vt:lpstr>Additional Resources</vt:lpstr>
      <vt:lpstr>Additional Resources</vt:lpstr>
      <vt:lpstr>Additional Resources</vt:lpstr>
      <vt:lpstr>New Book!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Ted Dunning</dc:creator>
  <cp:lastModifiedBy>Sophia DeMartini</cp:lastModifiedBy>
  <cp:revision>28</cp:revision>
  <dcterms:created xsi:type="dcterms:W3CDTF">2018-06-10T10:28:47Z</dcterms:created>
  <dcterms:modified xsi:type="dcterms:W3CDTF">2018-09-20T19:15:47Z</dcterms:modified>
</cp:coreProperties>
</file>